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2" r:id="rId3"/>
  </p:sldMasterIdLst>
  <p:notesMasterIdLst>
    <p:notesMasterId r:id="rId5"/>
  </p:notesMasterIdLst>
  <p:handoutMasterIdLst>
    <p:handoutMasterId r:id="rId22"/>
  </p:handoutMasterIdLst>
  <p:sldIdLst>
    <p:sldId id="256" r:id="rId4"/>
    <p:sldId id="352" r:id="rId6"/>
    <p:sldId id="291" r:id="rId7"/>
    <p:sldId id="373" r:id="rId8"/>
    <p:sldId id="374" r:id="rId9"/>
    <p:sldId id="368" r:id="rId10"/>
    <p:sldId id="308" r:id="rId11"/>
    <p:sldId id="369" r:id="rId12"/>
    <p:sldId id="370" r:id="rId13"/>
    <p:sldId id="371" r:id="rId14"/>
    <p:sldId id="375" r:id="rId15"/>
    <p:sldId id="376" r:id="rId16"/>
    <p:sldId id="309" r:id="rId17"/>
    <p:sldId id="310" r:id="rId18"/>
    <p:sldId id="372" r:id="rId19"/>
    <p:sldId id="346" r:id="rId20"/>
    <p:sldId id="315" r:id="rId21"/>
  </p:sldIdLst>
  <p:sldSz cx="12192000" cy="6858000"/>
  <p:notesSz cx="6858000" cy="9144000"/>
  <p:embeddedFontLst>
    <p:embeddedFont>
      <p:font typeface="微软雅黑" panose="020B0503020204020204" pitchFamily="34" charset="-122"/>
      <p:regular r:id="rId26"/>
    </p:embeddedFont>
    <p:embeddedFont>
      <p:font typeface="华康俪金黑W8(P)" panose="020B0800000000000000" charset="-122"/>
      <p:regular r:id="rId27"/>
    </p:embeddedFont>
    <p:embeddedFont>
      <p:font typeface="等线" panose="02010600030101010101" charset="-122"/>
      <p:regular r:id="rId28"/>
    </p:embeddedFont>
    <p:embeddedFont>
      <p:font typeface="Calibri" panose="020F0502020204030204" charset="0"/>
      <p:regular r:id="rId29"/>
      <p:bold r:id="rId30"/>
      <p:italic r:id="rId31"/>
      <p:boldItalic r:id="rId32"/>
    </p:embeddedFont>
    <p:embeddedFont>
      <p:font typeface="等线 Light" panose="02010600030101010101" charset="-122"/>
      <p:regular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01" userDrawn="1">
          <p15:clr>
            <a:srgbClr val="A4A3A4"/>
          </p15:clr>
        </p15:guide>
        <p15:guide id="2" pos="375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93FF"/>
    <a:srgbClr val="635EEE"/>
    <a:srgbClr val="1279EF"/>
    <a:srgbClr val="6863ED"/>
    <a:srgbClr val="4F6BFE"/>
    <a:srgbClr val="318CF1"/>
    <a:srgbClr val="44DF4E"/>
    <a:srgbClr val="EFF0F7"/>
    <a:srgbClr val="3B91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9" autoAdjust="0"/>
    <p:restoredTop sz="95118" autoAdjust="0"/>
  </p:normalViewPr>
  <p:slideViewPr>
    <p:cSldViewPr snapToGrid="0" showGuides="1">
      <p:cViewPr>
        <p:scale>
          <a:sx n="100" d="100"/>
          <a:sy n="100" d="100"/>
        </p:scale>
        <p:origin x="-744" y="-432"/>
      </p:cViewPr>
      <p:guideLst>
        <p:guide orient="horz" pos="2901"/>
        <p:guide pos="3751"/>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4" Type="http://schemas.openxmlformats.org/officeDocument/2006/relationships/tags" Target="tags/tag27.xml"/><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Master" Target="slideMasters/slideMaster2.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D48D60D6-03A3-4E6B-A8ED-7A8863657034}"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D63F4C55-5076-45FF-8CC4-72CCD471A94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各位老师、同学大家下午好，很荣幸参与此次灵码杯展示，我是</a:t>
            </a:r>
            <a:r>
              <a:rPr lang="en-US" altLang="zh-CN"/>
              <a:t>“</a:t>
            </a:r>
            <a:r>
              <a:rPr lang="zh-CN" altLang="en-US"/>
              <a:t>加油才队</a:t>
            </a:r>
            <a:r>
              <a:rPr lang="en-US" altLang="zh-CN"/>
              <a:t>”</a:t>
            </a:r>
            <a:r>
              <a:rPr lang="zh-CN" altLang="en-US"/>
              <a:t>汇报人王一帆，我们的作品是</a:t>
            </a:r>
            <a:r>
              <a:rPr lang="en-US" altLang="zh-CN"/>
              <a:t>“AISnap——AI</a:t>
            </a:r>
            <a:r>
              <a:rPr lang="zh-CN" altLang="en-US"/>
              <a:t>快照，智能格式转换平台、便捷分享工具</a:t>
            </a:r>
            <a:r>
              <a:rPr lang="en-US" altLang="zh-CN"/>
              <a:t>”</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经过我们的需求研究，决定在</a:t>
            </a:r>
            <a:r>
              <a:rPr lang="en-US" altLang="zh-CN"/>
              <a:t>Web</a:t>
            </a:r>
            <a:r>
              <a:rPr lang="zh-CN" altLang="en-US"/>
              <a:t>端和桌面端进行开发，</a:t>
            </a:r>
            <a:r>
              <a:rPr lang="en-US" altLang="zh-CN"/>
              <a:t>PC</a:t>
            </a:r>
            <a:r>
              <a:rPr lang="zh-CN" altLang="en-US"/>
              <a:t>端对于使用文本和分享的需求比较完整，而对于移动端，文本很少是</a:t>
            </a:r>
            <a:r>
              <a:rPr lang="en-US" altLang="zh-CN"/>
              <a:t>markdown</a:t>
            </a:r>
            <a:r>
              <a:rPr lang="zh-CN" altLang="en-US"/>
              <a:t>格式、对于格式要求也不严格，对于分享功能的需求更大，也就是图片模板的快捷生成。而桌面端应用可以有更多设备权限如截图、显示在应用上层、快捷键等，可以让我们进一步提升转换和分享的</a:t>
            </a:r>
            <a:r>
              <a:rPr lang="zh-CN" altLang="en-US"/>
              <a:t>效率。</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那接下来我将为大家演示一下</a:t>
            </a:r>
            <a:r>
              <a:rPr lang="en-US" altLang="zh-CN"/>
              <a:t>web</a:t>
            </a:r>
            <a:r>
              <a:rPr lang="zh-CN" altLang="en-US"/>
              <a:t>端的</a:t>
            </a:r>
            <a:r>
              <a:rPr lang="en-US" altLang="zh-CN"/>
              <a:t>AISnap</a:t>
            </a:r>
            <a:r>
              <a:rPr lang="zh-CN" altLang="en-US"/>
              <a:t>项目。首先我们进入网站，进入转换模块，我先登录一下我的账号这样一会可以看到转换的记录，然后是核心的转换功能，那我们已经打开了通义平台，这里让它介绍一下通义灵码，已经生成了一段回复文本，我们复制一下，发现复制的文本格式是</a:t>
            </a:r>
            <a:r>
              <a:rPr lang="en-US" altLang="zh-CN"/>
              <a:t>markdown</a:t>
            </a:r>
            <a:r>
              <a:rPr lang="zh-CN" altLang="en-US"/>
              <a:t>文本，这时候我们把复制的</a:t>
            </a:r>
            <a:r>
              <a:rPr lang="en-US" altLang="zh-CN"/>
              <a:t>markdown</a:t>
            </a:r>
            <a:r>
              <a:rPr lang="zh-CN" altLang="en-US"/>
              <a:t>文本粘到</a:t>
            </a:r>
            <a:r>
              <a:rPr lang="en-US" altLang="zh-CN"/>
              <a:t>AISnap</a:t>
            </a:r>
            <a:r>
              <a:rPr lang="zh-CN" altLang="en-US"/>
              <a:t>中，选择输入格式为</a:t>
            </a:r>
            <a:r>
              <a:rPr lang="en-US" altLang="zh-CN"/>
              <a:t>markdown</a:t>
            </a:r>
            <a:r>
              <a:rPr lang="zh-CN" altLang="en-US"/>
              <a:t>，然后让它转换为</a:t>
            </a:r>
            <a:r>
              <a:rPr lang="en-US" altLang="zh-CN"/>
              <a:t>docx</a:t>
            </a:r>
            <a:r>
              <a:rPr lang="zh-CN" altLang="en-US"/>
              <a:t>文件，我们看到已经生成了</a:t>
            </a:r>
            <a:r>
              <a:rPr lang="en-US" altLang="zh-CN"/>
              <a:t>word</a:t>
            </a:r>
            <a:r>
              <a:rPr lang="zh-CN" altLang="en-US"/>
              <a:t>文件，直接下载即可；如果我只是想复制内容发给别人呢，我们就选择输出为纯文本，就可以生成可以直接复制给别人、带缩进的文本；然后如果我们想更加美观一点，可以选择生成图片，这里还可以对生成的图片进行多种模板预设，调节字体、宽度、字号等，还可以补充上我们的</a:t>
            </a:r>
            <a:r>
              <a:rPr lang="en-US" altLang="zh-CN"/>
              <a:t>prompt</a:t>
            </a:r>
            <a:r>
              <a:rPr lang="zh-CN" altLang="en-US"/>
              <a:t>，之后无论是复制还是下载都非常方便。接着演示一下对于图片的识别转换，我们把刚才生成的内容截一下屏然后上传，输出还是类似的，我们就以</a:t>
            </a:r>
            <a:r>
              <a:rPr lang="en-US" altLang="zh-CN"/>
              <a:t>docx</a:t>
            </a:r>
            <a:r>
              <a:rPr lang="zh-CN" altLang="en-US"/>
              <a:t>文件为例，可以看到，识别和转换的结果是非常准确的。其他的格式都是类似的我们不一一演示了，欢迎各位来我们的摊位交流。然后如果我想查看之前的转换历史可以到用户的转换历史中查看和下载之前的结果，非常的</a:t>
            </a:r>
            <a:r>
              <a:rPr lang="zh-CN" altLang="en-US"/>
              <a:t>方便。</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首先从转换流程图入手，了解核心设计。我们支持的输入格式有</a:t>
            </a:r>
            <a:r>
              <a:rPr lang="en-US" altLang="zh-CN"/>
              <a:t>Markdown</a:t>
            </a:r>
            <a:r>
              <a:rPr lang="zh-CN" altLang="en-US"/>
              <a:t>、</a:t>
            </a:r>
            <a:r>
              <a:rPr lang="en-US" altLang="zh-CN"/>
              <a:t>HTML</a:t>
            </a:r>
            <a:r>
              <a:rPr lang="zh-CN" altLang="en-US"/>
              <a:t>、</a:t>
            </a:r>
            <a:r>
              <a:rPr lang="en-US" altLang="zh-CN"/>
              <a:t>Latex</a:t>
            </a:r>
            <a:r>
              <a:rPr lang="zh-CN" altLang="en-US"/>
              <a:t>这三种常用的文本格式以及截图的图片文件，核心使用的转换工具是</a:t>
            </a:r>
            <a:r>
              <a:rPr lang="en-US" altLang="zh-CN"/>
              <a:t>pandoc</a:t>
            </a:r>
            <a:r>
              <a:rPr lang="zh-CN" altLang="en-US"/>
              <a:t>库以及</a:t>
            </a:r>
            <a:r>
              <a:rPr lang="en-US" altLang="zh-CN"/>
              <a:t>node-pandoc</a:t>
            </a:r>
            <a:r>
              <a:rPr lang="zh-CN" altLang="en-US"/>
              <a:t>包，它们可以实现将之前提到的几种格式文本转换为</a:t>
            </a:r>
            <a:r>
              <a:rPr lang="en-US" altLang="zh-CN"/>
              <a:t>docx</a:t>
            </a:r>
            <a:r>
              <a:rPr lang="zh-CN" altLang="en-US"/>
              <a:t>等方便使用的格式，而对于输入截图，我们则调用了通义千问的</a:t>
            </a:r>
            <a:r>
              <a:rPr lang="en-US" altLang="zh-CN"/>
              <a:t>Qwen-vl-plus</a:t>
            </a:r>
            <a:r>
              <a:rPr lang="zh-CN" altLang="en-US"/>
              <a:t>模型的</a:t>
            </a:r>
            <a:r>
              <a:rPr lang="en-US" altLang="zh-CN"/>
              <a:t>API</a:t>
            </a:r>
            <a:r>
              <a:rPr lang="zh-CN" altLang="en-US"/>
              <a:t>接口，实现识图获取文本。之后就是调用这两个工具库进行转换。那有人可能会质疑了，那你这不就是</a:t>
            </a:r>
            <a:r>
              <a:rPr lang="en-US" altLang="zh-CN"/>
              <a:t>API</a:t>
            </a:r>
            <a:r>
              <a:rPr lang="zh-CN" altLang="en-US"/>
              <a:t>搬运工吗？首先说明一下</a:t>
            </a:r>
            <a:r>
              <a:rPr lang="en-US" altLang="zh-CN"/>
              <a:t>pandoc</a:t>
            </a:r>
            <a:r>
              <a:rPr lang="zh-CN" altLang="en-US"/>
              <a:t>这个库的地位，它是文档格式转换界的“冠军级”工具，我们熟知的</a:t>
            </a:r>
            <a:r>
              <a:rPr lang="en-US" altLang="zh-CN"/>
              <a:t>typora</a:t>
            </a:r>
            <a:r>
              <a:rPr lang="zh-CN" altLang="en-US"/>
              <a:t>、</a:t>
            </a:r>
            <a:r>
              <a:rPr lang="en-US" altLang="zh-CN"/>
              <a:t>hugo</a:t>
            </a:r>
            <a:r>
              <a:rPr lang="zh-CN" altLang="en-US"/>
              <a:t>的核心转换以及</a:t>
            </a:r>
            <a:r>
              <a:rPr lang="en-US" altLang="zh-CN"/>
              <a:t>chatgpt</a:t>
            </a:r>
            <a:r>
              <a:rPr lang="zh-CN" altLang="en-US"/>
              <a:t>等平台的导出都是基于</a:t>
            </a:r>
            <a:r>
              <a:rPr lang="en-US" altLang="zh-CN"/>
              <a:t>pandoc</a:t>
            </a:r>
            <a:r>
              <a:rPr lang="zh-CN" altLang="en-US"/>
              <a:t>实现的；但我们也进一步进行参数优化、使其支持更多格式、并优化了其中对于表格的转换。为了实现生成便于分享的图片，我们则使用</a:t>
            </a:r>
            <a:r>
              <a:rPr lang="en-US" altLang="zh-CN"/>
              <a:t>html2canvas</a:t>
            </a:r>
            <a:r>
              <a:rPr lang="zh-CN" altLang="en-US"/>
              <a:t>这个库实现图片的生成。最后处理成多种便于使用和分享格式供用户</a:t>
            </a:r>
            <a:r>
              <a:rPr lang="zh-CN" altLang="en-US"/>
              <a:t>选择。</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那接下来我将为大家演示一下</a:t>
            </a:r>
            <a:r>
              <a:rPr lang="en-US" altLang="zh-CN"/>
              <a:t>web</a:t>
            </a:r>
            <a:r>
              <a:rPr lang="zh-CN" altLang="en-US"/>
              <a:t>端的</a:t>
            </a:r>
            <a:r>
              <a:rPr lang="en-US" altLang="zh-CN"/>
              <a:t>AISnap</a:t>
            </a:r>
            <a:r>
              <a:rPr lang="zh-CN" altLang="en-US"/>
              <a:t>项目。首先我们进入网站，进入转换模块，我先登录一下我的账号这样一会可以看到转换的记录，然后是核心的转换功能，那我们已经打开了通义平台，这里让它介绍一下通义灵码，已经生成了一段回复文本，我们复制一下，发现复制的文本格式是</a:t>
            </a:r>
            <a:r>
              <a:rPr lang="en-US" altLang="zh-CN"/>
              <a:t>markdown</a:t>
            </a:r>
            <a:r>
              <a:rPr lang="zh-CN" altLang="en-US"/>
              <a:t>文本，这时候我们把复制的</a:t>
            </a:r>
            <a:r>
              <a:rPr lang="en-US" altLang="zh-CN"/>
              <a:t>markdown</a:t>
            </a:r>
            <a:r>
              <a:rPr lang="zh-CN" altLang="en-US"/>
              <a:t>文本粘到</a:t>
            </a:r>
            <a:r>
              <a:rPr lang="en-US" altLang="zh-CN"/>
              <a:t>AISnap</a:t>
            </a:r>
            <a:r>
              <a:rPr lang="zh-CN" altLang="en-US"/>
              <a:t>中，选择输入格式为</a:t>
            </a:r>
            <a:r>
              <a:rPr lang="en-US" altLang="zh-CN"/>
              <a:t>markdown</a:t>
            </a:r>
            <a:r>
              <a:rPr lang="zh-CN" altLang="en-US"/>
              <a:t>，然后让它转换为</a:t>
            </a:r>
            <a:r>
              <a:rPr lang="en-US" altLang="zh-CN"/>
              <a:t>docx</a:t>
            </a:r>
            <a:r>
              <a:rPr lang="zh-CN" altLang="en-US"/>
              <a:t>文件，我们看到已经生成了</a:t>
            </a:r>
            <a:r>
              <a:rPr lang="en-US" altLang="zh-CN"/>
              <a:t>word</a:t>
            </a:r>
            <a:r>
              <a:rPr lang="zh-CN" altLang="en-US"/>
              <a:t>文件，直接下载即可；如果我只是想复制内容发给别人呢，我们就选择输出为纯文本，就可以生成可以直接复制给别人、带缩进的文本；然后如果我们想更加美观一点，可以选择生成图片，这里还可以对生成的图片进行多种模板预设，调节字体、宽度、字号等，还可以补充上我们的</a:t>
            </a:r>
            <a:r>
              <a:rPr lang="en-US" altLang="zh-CN"/>
              <a:t>prompt</a:t>
            </a:r>
            <a:r>
              <a:rPr lang="zh-CN" altLang="en-US"/>
              <a:t>，之后无论是复制还是下载都非常方便。接着演示一下对于图片的识别转换，我们把刚才生成的内容截一下屏然后上传，输出还是类似的，我们就以</a:t>
            </a:r>
            <a:r>
              <a:rPr lang="en-US" altLang="zh-CN"/>
              <a:t>docx</a:t>
            </a:r>
            <a:r>
              <a:rPr lang="zh-CN" altLang="en-US"/>
              <a:t>文件为例，可以看到，识别和转换的结果是非常准确的。其他的格式都是类似的我们不一一演示了，欢迎各位来我们的摊位交流。然后如果我想查看之前的转换历史可以到用户的转换历史中查看和下载之前的结果，非常的</a:t>
            </a:r>
            <a:r>
              <a:rPr lang="zh-CN" altLang="en-US"/>
              <a:t>方便。</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最后我想展望一下我们的</a:t>
            </a:r>
            <a:r>
              <a:rPr lang="en-US" altLang="zh-CN"/>
              <a:t>AISnap</a:t>
            </a:r>
            <a:r>
              <a:rPr lang="zh-CN" altLang="en-US"/>
              <a:t>项目的</a:t>
            </a:r>
            <a:r>
              <a:rPr lang="zh-CN" altLang="en-US"/>
              <a:t>后续发展</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在开发上继续完善桌面端和移动端的开发；同时在核心转换的基础上进一步进行算法优化，我们刚才看到的转成的格式是整体的修改，如果我们的算法可以精确识别出文本的段落结构，那可以对格式进行更多自定义设置，我们就不需要再到文本编辑软件像</a:t>
            </a:r>
            <a:r>
              <a:rPr lang="en-US" altLang="zh-CN"/>
              <a:t>word</a:t>
            </a:r>
            <a:r>
              <a:rPr lang="zh-CN" altLang="en-US"/>
              <a:t>上进行调整了，直接在我们的平台上就是编辑好的完美</a:t>
            </a:r>
            <a:r>
              <a:rPr lang="zh-CN" altLang="en-US"/>
              <a:t>版本。</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我们计划进一步扩展完善，建立</a:t>
            </a:r>
            <a:r>
              <a:rPr lang="en-US" altLang="zh-CN"/>
              <a:t>toC</a:t>
            </a:r>
            <a:r>
              <a:rPr lang="zh-CN" altLang="en-US"/>
              <a:t>的用户与</a:t>
            </a:r>
            <a:r>
              <a:rPr lang="en-US" altLang="zh-CN"/>
              <a:t>AI</a:t>
            </a:r>
            <a:r>
              <a:rPr lang="zh-CN" altLang="en-US"/>
              <a:t>间的完整生态，构建用户与</a:t>
            </a:r>
            <a:r>
              <a:rPr lang="en-US" altLang="zh-CN"/>
              <a:t>AI</a:t>
            </a:r>
            <a:r>
              <a:rPr lang="zh-CN" altLang="en-US"/>
              <a:t>之间的桥梁；成为</a:t>
            </a:r>
            <a:r>
              <a:rPr lang="en-US" altLang="zh-CN"/>
              <a:t>AI</a:t>
            </a:r>
            <a:r>
              <a:rPr lang="zh-CN" altLang="en-US"/>
              <a:t>使用领域的瑞士军刀、完备齐全的工具体系、高扩展性高灵活度的工具</a:t>
            </a:r>
            <a:r>
              <a:rPr lang="zh-CN" altLang="en-US"/>
              <a:t>平台。</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感谢您的观看，欢迎各位老师</a:t>
            </a:r>
            <a:r>
              <a:rPr lang="zh-CN" altLang="en-US"/>
              <a:t>批评指教</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接下来我将从灵感及思路、实现原理、功能演示、后续发展四个方面</a:t>
            </a:r>
            <a:r>
              <a:rPr lang="zh-CN" altLang="en-US"/>
              <a:t>展开</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首先是第一部分，灵感及思路，这里就不得不提到</a:t>
            </a:r>
            <a:r>
              <a:rPr lang="en-US" altLang="zh-CN"/>
              <a:t>VsCode</a:t>
            </a:r>
            <a:r>
              <a:rPr lang="zh-CN" altLang="en-US"/>
              <a:t>的代码分享插件</a:t>
            </a:r>
            <a:r>
              <a:rPr lang="en-US" altLang="zh-CN"/>
              <a:t>“</a:t>
            </a:r>
            <a:r>
              <a:rPr lang="en-US" altLang="zh-CN"/>
              <a:t>CodeSnap”</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为了明确需求，确定开发的必要性，我们在同学和朋友间进行了调研，根据调研结果，几乎所有的人都使用了</a:t>
            </a:r>
            <a:r>
              <a:rPr lang="en-US" altLang="zh-CN"/>
              <a:t>AI</a:t>
            </a:r>
            <a:r>
              <a:rPr lang="zh-CN" altLang="en-US"/>
              <a:t>，而且可以有相当高比例的同学是经常需要使用</a:t>
            </a:r>
            <a:r>
              <a:rPr lang="en-US" altLang="zh-CN"/>
              <a:t>AI</a:t>
            </a:r>
            <a:r>
              <a:rPr lang="zh-CN" altLang="en-US"/>
              <a:t>的，可见我们对</a:t>
            </a:r>
            <a:r>
              <a:rPr lang="en-US" altLang="zh-CN"/>
              <a:t>AI</a:t>
            </a:r>
            <a:r>
              <a:rPr lang="zh-CN" altLang="en-US"/>
              <a:t>及</a:t>
            </a:r>
            <a:r>
              <a:rPr lang="en-US" altLang="zh-CN"/>
              <a:t>AI</a:t>
            </a:r>
            <a:r>
              <a:rPr lang="zh-CN" altLang="en-US"/>
              <a:t>生成内容的需求之大，而在调研中我也向他们问到了我遇到的问题，发现他们也经常受此</a:t>
            </a:r>
            <a:r>
              <a:rPr lang="zh-CN" altLang="en-US"/>
              <a:t>困惑。</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我们对最常见的三种</a:t>
            </a:r>
            <a:r>
              <a:rPr lang="en-US" altLang="zh-CN"/>
              <a:t>AI</a:t>
            </a:r>
            <a:r>
              <a:rPr lang="zh-CN" altLang="en-US"/>
              <a:t>平台进行了对比分享，发现它们在输出文本的分享和再加工以及格式支持上都存在不完善的地方。</a:t>
            </a:r>
            <a:r>
              <a:rPr lang="zh-CN" altLang="en-US">
                <a:sym typeface="+mn-ea"/>
              </a:rPr>
              <a:t>总结一下，当前平台存在多格式功能不足、生成的</a:t>
            </a:r>
            <a:r>
              <a:rPr lang="en-US" altLang="zh-CN">
                <a:sym typeface="+mn-ea"/>
              </a:rPr>
              <a:t>Markdown</a:t>
            </a:r>
            <a:r>
              <a:rPr lang="zh-CN" altLang="en-US">
                <a:sym typeface="+mn-ea"/>
              </a:rPr>
              <a:t>格式使用门槛较高、分享功能不完善、模板单一、自定义空间小的问题。对于用户和</a:t>
            </a:r>
            <a:r>
              <a:rPr lang="en-US" altLang="zh-CN">
                <a:sym typeface="+mn-ea"/>
              </a:rPr>
              <a:t>AI</a:t>
            </a:r>
            <a:r>
              <a:rPr lang="zh-CN" altLang="en-US">
                <a:sym typeface="+mn-ea"/>
              </a:rPr>
              <a:t>之间的功能还不够完备，使用门槛很低，但是想</a:t>
            </a:r>
            <a:r>
              <a:rPr lang="en-US" altLang="zh-CN">
                <a:sym typeface="+mn-ea"/>
              </a:rPr>
              <a:t>“</a:t>
            </a:r>
            <a:r>
              <a:rPr lang="zh-CN" altLang="en-US">
                <a:sym typeface="+mn-ea"/>
              </a:rPr>
              <a:t>好用</a:t>
            </a:r>
            <a:r>
              <a:rPr lang="en-US" altLang="zh-CN">
                <a:sym typeface="+mn-ea"/>
              </a:rPr>
              <a:t>”</a:t>
            </a:r>
            <a:r>
              <a:rPr lang="zh-CN" altLang="en-US">
                <a:sym typeface="+mn-ea"/>
              </a:rPr>
              <a:t>或者</a:t>
            </a:r>
            <a:r>
              <a:rPr lang="en-US" altLang="zh-CN">
                <a:sym typeface="+mn-ea"/>
              </a:rPr>
              <a:t>“</a:t>
            </a:r>
            <a:r>
              <a:rPr lang="zh-CN" altLang="en-US">
                <a:sym typeface="+mn-ea"/>
              </a:rPr>
              <a:t>用好</a:t>
            </a:r>
            <a:r>
              <a:rPr lang="en-US" altLang="zh-CN">
                <a:sym typeface="+mn-ea"/>
              </a:rPr>
              <a:t>”AI</a:t>
            </a:r>
            <a:r>
              <a:rPr lang="zh-CN" altLang="en-US">
                <a:sym typeface="+mn-ea"/>
              </a:rPr>
              <a:t>不容易</a:t>
            </a:r>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CodeSnap</a:t>
            </a:r>
            <a:r>
              <a:rPr lang="zh-CN" altLang="en-US"/>
              <a:t>可以让你在使用</a:t>
            </a:r>
            <a:r>
              <a:rPr lang="en-US" altLang="zh-CN"/>
              <a:t>VsCode</a:t>
            </a:r>
            <a:r>
              <a:rPr lang="zh-CN" altLang="en-US"/>
              <a:t>时，右键打开、选中代码、生成图片、复制并分享，从而实现非常便捷、美观的代码分享，我当时经常使用这款插件在团队合作时进行分享。</a:t>
            </a:r>
            <a:endParaRPr lang="zh-CN" altLang="en-US"/>
          </a:p>
          <a:p>
            <a:r>
              <a:rPr lang="zh-CN" altLang="en-US"/>
              <a:t>而我也经常使用</a:t>
            </a:r>
            <a:r>
              <a:rPr lang="en-US" altLang="zh-CN"/>
              <a:t>AI</a:t>
            </a:r>
            <a:r>
              <a:rPr lang="zh-CN" altLang="en-US"/>
              <a:t>的平台进行一些知识问答，大家请看右图，是我在通义的平台上的问答对话的截屏，虽然我可以将截图发给想分享的人，但是截的图经常有一些页面无关元素，有的时候格式也不是我预期的，想复制一段文字发送结果复制下来是</a:t>
            </a:r>
            <a:r>
              <a:rPr lang="en-US" altLang="zh-CN"/>
              <a:t>Markdown</a:t>
            </a:r>
            <a:r>
              <a:rPr lang="zh-CN" altLang="en-US"/>
              <a:t>格式，全是星号和横杠，这些都是我使用中的一些痛点，我也渴望开发一款像</a:t>
            </a:r>
            <a:r>
              <a:rPr lang="en-US" altLang="zh-CN"/>
              <a:t>“CodeSnap”</a:t>
            </a:r>
            <a:r>
              <a:rPr lang="zh-CN" altLang="en-US"/>
              <a:t>一样便捷使用和分享的工具，也就是我们的项目</a:t>
            </a:r>
            <a:r>
              <a:rPr lang="en-US" altLang="zh-CN"/>
              <a:t>“</a:t>
            </a:r>
            <a:r>
              <a:rPr lang="en-US" altLang="zh-CN"/>
              <a:t>AISnap”</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那接下来介绍一下我们的</a:t>
            </a:r>
            <a:r>
              <a:rPr lang="en-US" altLang="zh-CN"/>
              <a:t>“AISnap”</a:t>
            </a:r>
            <a:r>
              <a:rPr lang="zh-CN" altLang="en-US"/>
              <a:t>如何解决了以上问题，构建起</a:t>
            </a:r>
            <a:r>
              <a:rPr lang="en-US" altLang="zh-CN"/>
              <a:t>toC</a:t>
            </a:r>
            <a:r>
              <a:rPr lang="zh-CN" altLang="en-US"/>
              <a:t>端用户与</a:t>
            </a:r>
            <a:r>
              <a:rPr lang="en-US" altLang="zh-CN"/>
              <a:t>AI</a:t>
            </a:r>
            <a:r>
              <a:rPr lang="zh-CN" altLang="en-US"/>
              <a:t>之间的桥梁。我们的项目分为上传模块、转换处理模块、输出模块、用户模块。要想从</a:t>
            </a:r>
            <a:r>
              <a:rPr lang="en-US" altLang="zh-CN"/>
              <a:t>AI</a:t>
            </a:r>
            <a:r>
              <a:rPr lang="zh-CN" altLang="en-US"/>
              <a:t>生成的内容得到方便用户使用和分享内容，</a:t>
            </a:r>
            <a:r>
              <a:rPr lang="en-US" altLang="zh-CN"/>
              <a:t>“</a:t>
            </a:r>
            <a:r>
              <a:rPr lang="zh-CN" altLang="en-US"/>
              <a:t>转换</a:t>
            </a:r>
            <a:r>
              <a:rPr lang="en-US" altLang="zh-CN"/>
              <a:t>”</a:t>
            </a:r>
            <a:r>
              <a:rPr lang="zh-CN" altLang="en-US"/>
              <a:t>及相关处理是</a:t>
            </a:r>
            <a:r>
              <a:rPr lang="zh-CN" altLang="en-US"/>
              <a:t>核心。</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首先从转换流程图入手，了解核心设计。我们支持的输入格式有</a:t>
            </a:r>
            <a:r>
              <a:rPr lang="en-US" altLang="zh-CN"/>
              <a:t>Markdown</a:t>
            </a:r>
            <a:r>
              <a:rPr lang="zh-CN" altLang="en-US"/>
              <a:t>、</a:t>
            </a:r>
            <a:r>
              <a:rPr lang="en-US" altLang="zh-CN"/>
              <a:t>HTML</a:t>
            </a:r>
            <a:r>
              <a:rPr lang="zh-CN" altLang="en-US"/>
              <a:t>、</a:t>
            </a:r>
            <a:r>
              <a:rPr lang="en-US" altLang="zh-CN"/>
              <a:t>Latex</a:t>
            </a:r>
            <a:r>
              <a:rPr lang="zh-CN" altLang="en-US"/>
              <a:t>这三种常用的文本格式以及截图的图片文件，核心使用的转换工具是</a:t>
            </a:r>
            <a:r>
              <a:rPr lang="en-US" altLang="zh-CN"/>
              <a:t>pandoc</a:t>
            </a:r>
            <a:r>
              <a:rPr lang="zh-CN" altLang="en-US"/>
              <a:t>库以及</a:t>
            </a:r>
            <a:r>
              <a:rPr lang="en-US" altLang="zh-CN"/>
              <a:t>node-pandoc</a:t>
            </a:r>
            <a:r>
              <a:rPr lang="zh-CN" altLang="en-US"/>
              <a:t>包，它们可以实现将之前提到的几种格式文本转换为</a:t>
            </a:r>
            <a:r>
              <a:rPr lang="en-US" altLang="zh-CN"/>
              <a:t>docx</a:t>
            </a:r>
            <a:r>
              <a:rPr lang="zh-CN" altLang="en-US"/>
              <a:t>等方便使用的格式，而对于输入截图，我们则调用了通义千问的</a:t>
            </a:r>
            <a:r>
              <a:rPr lang="en-US" altLang="zh-CN"/>
              <a:t>Qwen-vl-plus</a:t>
            </a:r>
            <a:r>
              <a:rPr lang="zh-CN" altLang="en-US"/>
              <a:t>模型的</a:t>
            </a:r>
            <a:r>
              <a:rPr lang="en-US" altLang="zh-CN"/>
              <a:t>API</a:t>
            </a:r>
            <a:r>
              <a:rPr lang="zh-CN" altLang="en-US"/>
              <a:t>接口，实现识图获取文本。之后就是调用这两个工具库进行转换。那有人可能会质疑了，那你这不就是</a:t>
            </a:r>
            <a:r>
              <a:rPr lang="en-US" altLang="zh-CN"/>
              <a:t>API</a:t>
            </a:r>
            <a:r>
              <a:rPr lang="zh-CN" altLang="en-US"/>
              <a:t>搬运工吗？首先说明一下</a:t>
            </a:r>
            <a:r>
              <a:rPr lang="en-US" altLang="zh-CN"/>
              <a:t>pandoc</a:t>
            </a:r>
            <a:r>
              <a:rPr lang="zh-CN" altLang="en-US"/>
              <a:t>这个库的地位，它是文档格式转换界的“冠军级”工具，我们熟知的</a:t>
            </a:r>
            <a:r>
              <a:rPr lang="en-US" altLang="zh-CN"/>
              <a:t>typora</a:t>
            </a:r>
            <a:r>
              <a:rPr lang="zh-CN" altLang="en-US"/>
              <a:t>、</a:t>
            </a:r>
            <a:r>
              <a:rPr lang="en-US" altLang="zh-CN"/>
              <a:t>hugo</a:t>
            </a:r>
            <a:r>
              <a:rPr lang="zh-CN" altLang="en-US"/>
              <a:t>的核心转换以及</a:t>
            </a:r>
            <a:r>
              <a:rPr lang="en-US" altLang="zh-CN"/>
              <a:t>chatgpt</a:t>
            </a:r>
            <a:r>
              <a:rPr lang="zh-CN" altLang="en-US"/>
              <a:t>等平台的导出都是基于</a:t>
            </a:r>
            <a:r>
              <a:rPr lang="en-US" altLang="zh-CN"/>
              <a:t>pandoc</a:t>
            </a:r>
            <a:r>
              <a:rPr lang="zh-CN" altLang="en-US"/>
              <a:t>实现的；但我们也进一步进行参数优化、使其支持更多格式、并优化了其中对于表格的转换。为了实现生成便于分享的图片，我们则使用</a:t>
            </a:r>
            <a:r>
              <a:rPr lang="en-US" altLang="zh-CN"/>
              <a:t>html2canvas</a:t>
            </a:r>
            <a:r>
              <a:rPr lang="zh-CN" altLang="en-US"/>
              <a:t>这个库实现图片的生成。最后处理成多种便于使用和分享格式供用户</a:t>
            </a:r>
            <a:r>
              <a:rPr lang="zh-CN" altLang="en-US"/>
              <a:t>选择。</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也考虑了产品的综合发展包括将来的商业化发展等，建立的用户系统，登录之后用户可以体验到查看转换记录、个性化设置等，也预留扩展了更多权限设置。我们还实现了亮暗模式的支持，在完成度和用户体验上表现</a:t>
            </a:r>
            <a:r>
              <a:rPr lang="zh-CN" altLang="en-US"/>
              <a:t>良好。</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273AFF7-A3D3-4B1F-985A-126F8AE93EE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70D910-5856-4EDA-9461-D3A3652F0945}" type="slidenum">
              <a:rPr lang="zh-CN" altLang="en-US" smtClean="0"/>
            </a:fld>
            <a:endParaRPr lang="zh-CN" altLang="en-US"/>
          </a:p>
        </p:txBody>
      </p:sp>
    </p:spTree>
  </p:cSld>
  <p:clrMapOvr>
    <a:masterClrMapping/>
  </p:clrMapOvr>
  <p:transition/>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AFCE3B61-66BF-4D35-BCDF-B6B466294755}" type="datetimeFigureOut">
              <a:rPr lang="zh-CN" altLang="en-US" smtClean="0"/>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fld>
            <a:endParaRPr lang="en-US"/>
          </a:p>
        </p:txBody>
      </p:sp>
      <p:sp>
        <p:nvSpPr>
          <p:cNvPr id="5" name="TextBox 4"/>
          <p:cNvSpPr txBox="1"/>
          <p:nvPr/>
        </p:nvSpPr>
        <p:spPr>
          <a:xfrm>
            <a:off x="2965031" y="3367444"/>
            <a:ext cx="45365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a:solidFill>
                <a:schemeClr val="tx1">
                  <a:alpha val="0"/>
                </a:schemeClr>
              </a:solidFill>
              <a:latin typeface="微软雅黑" panose="020B0503020204020204" pitchFamily="34" charset="-122"/>
              <a:ea typeface="微软雅黑" panose="020B0503020204020204" pitchFamily="34" charset="-122"/>
            </a:endParaRPr>
          </a:p>
        </p:txBody>
      </p:sp>
      <p:sp>
        <p:nvSpPr>
          <p:cNvPr id="6" name="TextBox 8"/>
          <p:cNvSpPr txBox="1"/>
          <p:nvPr/>
        </p:nvSpPr>
        <p:spPr>
          <a:xfrm>
            <a:off x="7509627" y="2215277"/>
            <a:ext cx="54006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a:solidFill>
                <a:schemeClr val="tx1">
                  <a:alpha val="0"/>
                </a:schemeClr>
              </a:solidFill>
              <a:latin typeface="微软雅黑" panose="020B0503020204020204" pitchFamily="34" charset="-122"/>
              <a:ea typeface="微软雅黑" panose="020B0503020204020204" pitchFamily="34" charset="-122"/>
            </a:endParaRPr>
          </a:p>
        </p:txBody>
      </p:sp>
      <p:sp>
        <p:nvSpPr>
          <p:cNvPr id="7" name="标题 1"/>
          <p:cNvSpPr txBox="1"/>
          <p:nvPr/>
        </p:nvSpPr>
        <p:spPr>
          <a:xfrm>
            <a:off x="839788" y="365125"/>
            <a:ext cx="10515600" cy="1325563"/>
          </a:xfrm>
          <a:prstGeom prst="rect">
            <a:avLst/>
          </a:prstGeom>
          <a:noFill/>
          <a:ln w="9525" cap="flat" cmpd="sng" algn="ctr">
            <a:noFill/>
            <a:prstDash val="solid"/>
            <a:round/>
            <a:headEnd type="none" w="med" len="med"/>
            <a:tailEnd type="none" w="med" len="med"/>
          </a:ln>
          <a:effectLst/>
        </p:spPr>
        <p:txBody>
          <a:bodyPr vert="horz" lIns="91440" tIns="45720" rIns="91440" bIns="45720" anchor="ctr"/>
          <a:lstStyle>
            <a:lvl1pPr marL="0" marR="0" indent="0" algn="l" defTabSz="914400" rtl="0" eaLnBrk="1" fontAlgn="auto" latinLnBrk="0" hangingPunct="1">
              <a:lnSpc>
                <a:spcPct val="90000"/>
              </a:lnSpc>
              <a:spcBef>
                <a:spcPct val="0"/>
              </a:spcBef>
              <a:spcAft>
                <a:spcPct val="0"/>
              </a:spcAft>
              <a:buClrTx/>
              <a:buSzTx/>
              <a:buFontTx/>
              <a:buNone/>
              <a:defRPr kumimoji="0" sz="4400" b="0" i="0" u="none" strike="noStrike" kern="1200" cap="none" spc="0" normalizeH="0" baseline="0" noProof="0">
                <a:solidFill>
                  <a:schemeClr val="tx1"/>
                </a:solidFill>
                <a:uLnTx/>
                <a:uFillTx/>
                <a:latin typeface="+mj-lt"/>
                <a:ea typeface="+mj-ea"/>
                <a:cs typeface="+mj-cs"/>
                <a:sym typeface="Wingdings" panose="05000000000000000000"/>
              </a:defRPr>
            </a:lvl1pPr>
            <a:lvl2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2pPr>
            <a:lvl3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3pPr>
            <a:lvl4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4pPr>
            <a:lvl5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5pPr>
            <a:lvl6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6pPr>
            <a:lvl7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7pPr>
            <a:lvl8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8pPr>
            <a:lvl9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9pPr>
          </a:lstStyle>
          <a:p>
            <a:r>
              <a:rPr lang="zh-CN" altLang="en-US"/>
              <a:t>单击此处编辑母版标题样式</a:t>
            </a:r>
            <a:endParaRPr lang="zh-CN" altLang="en-US"/>
          </a:p>
        </p:txBody>
      </p:sp>
      <p:sp>
        <p:nvSpPr>
          <p:cNvPr id="8" name="文本占位符 2"/>
          <p:cNvSpPr txBox="1"/>
          <p:nvPr/>
        </p:nvSpPr>
        <p:spPr>
          <a:xfrm>
            <a:off x="839788" y="1681163"/>
            <a:ext cx="5157787" cy="823912"/>
          </a:xfrm>
          <a:prstGeom prst="rect">
            <a:avLst/>
          </a:prstGeom>
          <a:noFill/>
          <a:ln w="9525" cap="flat" cmpd="sng" algn="ctr">
            <a:noFill/>
            <a:prstDash val="solid"/>
            <a:round/>
            <a:headEnd type="none" w="med" len="med"/>
            <a:tailEnd type="none" w="med" len="med"/>
          </a:ln>
          <a:effectLst/>
        </p:spPr>
        <p:txBody>
          <a:bodyPr vert="horz" lIns="91440" tIns="45720" rIns="91440" bIns="45720" anchor="b"/>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kumimoji="0" sz="2400" b="1" i="0" u="none" strike="noStrike" kern="1200" cap="none" spc="0" normalizeH="0" baseline="0" noProof="0">
                <a:solidFill>
                  <a:schemeClr val="tx1"/>
                </a:solidFill>
                <a:uLnTx/>
                <a:uFillTx/>
                <a:latin typeface="+mn-lt"/>
                <a:ea typeface="+mn-ea"/>
                <a:cs typeface="+mn-cs"/>
                <a:sym typeface="Wingdings" panose="05000000000000000000"/>
              </a:defRPr>
            </a:lvl1pPr>
            <a:lvl2pPr marL="457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2000" b="1" i="0" u="none" strike="noStrike" kern="1200" cap="none" spc="0" normalizeH="0" baseline="0" noProof="0">
                <a:solidFill>
                  <a:schemeClr val="tx1"/>
                </a:solidFill>
                <a:uLnTx/>
                <a:uFillTx/>
                <a:latin typeface="+mn-lt"/>
                <a:ea typeface="+mn-ea"/>
                <a:cs typeface="+mn-cs"/>
                <a:sym typeface="Wingdings" panose="05000000000000000000"/>
              </a:defRPr>
            </a:lvl2pPr>
            <a:lvl3pPr marL="914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800" b="1" i="0" u="none" strike="noStrike" kern="1200" cap="none" spc="0" normalizeH="0" baseline="0" noProof="0">
                <a:solidFill>
                  <a:schemeClr val="tx1"/>
                </a:solidFill>
                <a:uLnTx/>
                <a:uFillTx/>
                <a:latin typeface="+mn-lt"/>
                <a:ea typeface="+mn-ea"/>
                <a:cs typeface="+mn-cs"/>
                <a:sym typeface="Wingdings" panose="05000000000000000000"/>
              </a:defRPr>
            </a:lvl3pPr>
            <a:lvl4pPr marL="1371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4pPr>
            <a:lvl5pPr marL="18288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5pPr>
            <a:lvl6pPr marL="22860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6pPr>
            <a:lvl7pPr marL="2743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7pPr>
            <a:lvl8pPr marL="3200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8pPr>
            <a:lvl9pPr marL="3657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9pPr>
          </a:lstStyle>
          <a:p>
            <a:pPr lvl="0"/>
            <a:r>
              <a:rPr lang="zh-CN" altLang="en-US"/>
              <a:t>单击此处编辑母版文本样式</a:t>
            </a:r>
            <a:endParaRPr lang="zh-CN" altLang="en-US"/>
          </a:p>
        </p:txBody>
      </p:sp>
      <p:sp>
        <p:nvSpPr>
          <p:cNvPr id="9" name="内容占位符 3"/>
          <p:cNvSpPr txBox="1"/>
          <p:nvPr/>
        </p:nvSpPr>
        <p:spPr>
          <a:xfrm>
            <a:off x="839788" y="2505075"/>
            <a:ext cx="5157787" cy="3684588"/>
          </a:xfrm>
          <a:prstGeom prst="rect">
            <a:avLst/>
          </a:prstGeom>
          <a:noFill/>
          <a:ln w="9525" cap="flat" cmpd="sng" algn="ctr">
            <a:noFill/>
            <a:prstDash val="solid"/>
            <a:round/>
            <a:headEnd type="none" w="med" len="med"/>
            <a:tailEnd type="none" w="med" len="med"/>
          </a:ln>
          <a:effectLst/>
        </p:spPr>
        <p:txBody>
          <a:bodyPr vert="horz" lIns="91440" tIns="45720" rIns="91440" bIns="45720"/>
          <a:lstStyle>
            <a:lvl1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defRPr kumimoji="0" sz="2800" b="0" i="0" u="none" strike="noStrike" kern="1200" cap="none" spc="0" normalizeH="0" baseline="0" noProof="0">
                <a:solidFill>
                  <a:schemeClr val="tx1"/>
                </a:solidFill>
                <a:uLnTx/>
                <a:uFillTx/>
                <a:latin typeface="+mn-lt"/>
                <a:ea typeface="+mn-ea"/>
                <a:cs typeface="+mn-cs"/>
                <a:sym typeface="Wingdings" panose="05000000000000000000"/>
              </a:defRPr>
            </a:lvl1pPr>
            <a:lvl2pPr marL="685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400" b="0" i="0" u="none" strike="noStrike" kern="1200" cap="none" spc="0" normalizeH="0" baseline="0" noProof="0">
                <a:solidFill>
                  <a:schemeClr val="tx1"/>
                </a:solidFill>
                <a:uLnTx/>
                <a:uFillTx/>
                <a:latin typeface="+mn-lt"/>
                <a:ea typeface="+mn-ea"/>
                <a:cs typeface="+mn-cs"/>
                <a:sym typeface="Wingdings" panose="05000000000000000000"/>
              </a:defRPr>
            </a:lvl2pPr>
            <a:lvl3pPr marL="1143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000" b="0" i="0" u="none" strike="noStrike" kern="1200" cap="none" spc="0" normalizeH="0" baseline="0" noProof="0">
                <a:solidFill>
                  <a:schemeClr val="tx1"/>
                </a:solidFill>
                <a:uLnTx/>
                <a:uFillTx/>
                <a:latin typeface="+mn-lt"/>
                <a:ea typeface="+mn-ea"/>
                <a:cs typeface="+mn-cs"/>
                <a:sym typeface="Wingdings" panose="05000000000000000000"/>
              </a:defRPr>
            </a:lvl3pPr>
            <a:lvl4pPr marL="1600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4pPr>
            <a:lvl5pPr marL="20574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5pPr>
            <a:lvl6pPr marL="25146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6pPr>
            <a:lvl7pPr marL="2971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7pPr>
            <a:lvl8pPr marL="3429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8pPr>
            <a:lvl9pPr marL="3886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1"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2" name="页脚占位符 7"/>
          <p:cNvSpPr>
            <a:spLocks noGrp="1"/>
          </p:cNvSpPr>
          <p:nvPr>
            <p:ph type="ftr" sz="quarter" idx="11"/>
          </p:nvPr>
        </p:nvSpPr>
        <p:spPr>
          <a:xfrm>
            <a:off x="4038600" y="6356350"/>
            <a:ext cx="4114800" cy="365125"/>
          </a:xfrm>
        </p:spPr>
        <p:txBody>
          <a:bodyPr/>
          <a:lstStyle/>
          <a:p>
            <a:endParaRPr lang="zh-CN" altLang="en-US"/>
          </a:p>
        </p:txBody>
      </p:sp>
      <p:sp>
        <p:nvSpPr>
          <p:cNvPr id="13" name="灯片编号占位符 8"/>
          <p:cNvSpPr>
            <a:spLocks noGrp="1"/>
          </p:cNvSpPr>
          <p:nvPr>
            <p:ph type="sldNum" sz="quarter" idx="12"/>
          </p:nvPr>
        </p:nvSpPr>
        <p:spPr>
          <a:xfrm>
            <a:off x="8610600" y="6356350"/>
            <a:ext cx="2743200" cy="365125"/>
          </a:xfrm>
        </p:spPr>
        <p:txBody>
          <a:bodyPr/>
          <a:lstStyle/>
          <a:p>
            <a:fld id="{E9B957CC-A438-4D82-B305-22914934740F}" type="slidenum">
              <a:rPr lang="zh-CN" altLang="en-US" smtClean="0"/>
            </a:fld>
            <a:endParaRPr lang="zh-CN" altLang="en-US"/>
          </a:p>
        </p:txBody>
      </p:sp>
    </p:spTree>
  </p:cSld>
  <p:clrMapOvr>
    <a:masterClrMapping/>
  </p:clrMapOvr>
  <p:transition/>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273AFF7-A3D3-4B1F-985A-126F8AE93EE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70D910-5856-4EDA-9461-D3A3652F0945}" type="slidenum">
              <a:rPr lang="zh-CN" altLang="en-US" smtClean="0"/>
            </a:fld>
            <a:endParaRPr lang="zh-CN" altLang="en-US"/>
          </a:p>
        </p:txBody>
      </p:sp>
    </p:spTree>
  </p:cSld>
  <p:clrMapOvr>
    <a:masterClrMapping/>
  </p:clrMapOvr>
  <p:transition/>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F0F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B273AFF7-A3D3-4B1F-985A-126F8AE93EE9}"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F770D910-5856-4EDA-9461-D3A3652F0945}"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p:hf sldNum="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vmlDrawing" Target="../drawings/vmlDrawing2.vml"/><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oleObject" Target="../embeddings/oleObject2.bin"/><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7" Type="http://schemas.openxmlformats.org/officeDocument/2006/relationships/notesSlide" Target="../notesSlides/notesSlide2.xml"/><Relationship Id="rId26" Type="http://schemas.openxmlformats.org/officeDocument/2006/relationships/slideLayout" Target="../slideLayouts/slideLayout3.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tags" Target="../tags/tag26.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vmlDrawing" Target="../drawings/vmlDrawing1.vml"/><Relationship Id="rId4" Type="http://schemas.openxmlformats.org/officeDocument/2006/relationships/slideLayout" Target="../slideLayouts/slideLayout3.xml"/><Relationship Id="rId3" Type="http://schemas.openxmlformats.org/officeDocument/2006/relationships/image" Target="../media/image13.emf"/><Relationship Id="rId2" Type="http://schemas.openxmlformats.org/officeDocument/2006/relationships/oleObject" Target="../embeddings/oleObject1.bin"/><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0F7"/>
        </a:solidFill>
        <a:effectLst/>
      </p:bgPr>
    </p:bg>
    <p:spTree>
      <p:nvGrpSpPr>
        <p:cNvPr id="1" name=""/>
        <p:cNvGrpSpPr/>
        <p:nvPr/>
      </p:nvGrpSpPr>
      <p:grpSpPr>
        <a:xfrm>
          <a:off x="0" y="0"/>
          <a:ext cx="0" cy="0"/>
          <a:chOff x="0" y="0"/>
          <a:chExt cx="0" cy="0"/>
        </a:xfrm>
      </p:grpSpPr>
      <p:sp>
        <p:nvSpPr>
          <p:cNvPr id="21" name="矩形 20"/>
          <p:cNvSpPr/>
          <p:nvPr/>
        </p:nvSpPr>
        <p:spPr>
          <a:xfrm>
            <a:off x="0" y="320040"/>
            <a:ext cx="4925695" cy="295275"/>
          </a:xfrm>
          <a:prstGeom prst="rect">
            <a:avLst/>
          </a:prstGeom>
          <a:solidFill>
            <a:srgbClr val="8096B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4" name="矩形 3"/>
          <p:cNvSpPr/>
          <p:nvPr/>
        </p:nvSpPr>
        <p:spPr>
          <a:xfrm>
            <a:off x="0" y="268605"/>
            <a:ext cx="5127625" cy="398145"/>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12" name="文本框 11"/>
          <p:cNvSpPr txBox="1"/>
          <p:nvPr/>
        </p:nvSpPr>
        <p:spPr>
          <a:xfrm>
            <a:off x="2360459" y="668038"/>
            <a:ext cx="8904260" cy="1198880"/>
          </a:xfrm>
          <a:prstGeom prst="rect">
            <a:avLst/>
          </a:prstGeom>
          <a:noFill/>
        </p:spPr>
        <p:txBody>
          <a:bodyPr wrap="square" rtlCol="0">
            <a:spAutoFit/>
          </a:bodyPr>
          <a:lstStyle/>
          <a:p>
            <a:pPr algn="ctr"/>
            <a:r>
              <a:rPr lang="en-US" altLang="zh-CN" sz="7200" b="1" dirty="0">
                <a:solidFill>
                  <a:srgbClr val="1279EF">
                    <a:alpha val="8000"/>
                  </a:srgbClr>
                </a:solidFill>
                <a:latin typeface="华康俪金黑W8(P)" panose="020B0800000000000000" charset="-122"/>
                <a:ea typeface="华康俪金黑W8(P)" panose="020B0800000000000000" charset="-122"/>
                <a:cs typeface="华康俪金黑W8(P)" panose="020B0800000000000000" charset="-122"/>
              </a:rPr>
              <a:t>“AI</a:t>
            </a:r>
            <a:r>
              <a:rPr lang="zh-CN" altLang="en-US" sz="7200" b="1" dirty="0">
                <a:solidFill>
                  <a:srgbClr val="1279EF">
                    <a:alpha val="8000"/>
                  </a:srgbClr>
                </a:solidFill>
                <a:latin typeface="华康俪金黑W8(P)" panose="020B0800000000000000" charset="-122"/>
                <a:ea typeface="华康俪金黑W8(P)" panose="020B0800000000000000" charset="-122"/>
                <a:cs typeface="华康俪金黑W8(P)" panose="020B0800000000000000" charset="-122"/>
              </a:rPr>
              <a:t>快照</a:t>
            </a:r>
            <a:r>
              <a:rPr lang="en-US" altLang="zh-CN" sz="7200" b="1" dirty="0">
                <a:solidFill>
                  <a:srgbClr val="1279EF">
                    <a:alpha val="8000"/>
                  </a:srgbClr>
                </a:solidFill>
                <a:latin typeface="华康俪金黑W8(P)" panose="020B0800000000000000" charset="-122"/>
                <a:ea typeface="华康俪金黑W8(P)" panose="020B0800000000000000" charset="-122"/>
                <a:cs typeface="华康俪金黑W8(P)" panose="020B0800000000000000" charset="-122"/>
              </a:rPr>
              <a:t>”</a:t>
            </a:r>
            <a:endParaRPr lang="en-US" altLang="zh-CN" sz="7200" b="1" dirty="0">
              <a:solidFill>
                <a:srgbClr val="1279EF">
                  <a:alpha val="8000"/>
                </a:srgbClr>
              </a:solidFill>
              <a:latin typeface="华康俪金黑W8(P)" panose="020B0800000000000000" charset="-122"/>
              <a:ea typeface="华康俪金黑W8(P)" panose="020B0800000000000000" charset="-122"/>
              <a:cs typeface="华康俪金黑W8(P)" panose="020B0800000000000000" charset="-122"/>
            </a:endParaRPr>
          </a:p>
        </p:txBody>
      </p:sp>
      <p:sp>
        <p:nvSpPr>
          <p:cNvPr id="9" name="任意多边形: 形状 8"/>
          <p:cNvSpPr/>
          <p:nvPr/>
        </p:nvSpPr>
        <p:spPr>
          <a:xfrm>
            <a:off x="4731385" y="2487295"/>
            <a:ext cx="7388860" cy="4381500"/>
          </a:xfrm>
          <a:custGeom>
            <a:avLst/>
            <a:gdLst>
              <a:gd name="connsiteX0" fmla="*/ 0 w 8058150"/>
              <a:gd name="connsiteY0" fmla="*/ 4895850 h 4895850"/>
              <a:gd name="connsiteX1" fmla="*/ 3524250 w 8058150"/>
              <a:gd name="connsiteY1" fmla="*/ 1181100 h 4895850"/>
              <a:gd name="connsiteX2" fmla="*/ 8058150 w 8058150"/>
              <a:gd name="connsiteY2" fmla="*/ 0 h 4895850"/>
              <a:gd name="connsiteX0-1" fmla="*/ 0 w 7829550"/>
              <a:gd name="connsiteY0-2" fmla="*/ 4381500 h 4381500"/>
              <a:gd name="connsiteX1-3" fmla="*/ 3295650 w 7829550"/>
              <a:gd name="connsiteY1-4" fmla="*/ 1181100 h 4381500"/>
              <a:gd name="connsiteX2-5" fmla="*/ 7829550 w 7829550"/>
              <a:gd name="connsiteY2-6" fmla="*/ 0 h 4381500"/>
              <a:gd name="connsiteX0-7" fmla="*/ 0 w 7829550"/>
              <a:gd name="connsiteY0-8" fmla="*/ 4381500 h 4381500"/>
              <a:gd name="connsiteX1-9" fmla="*/ 3295650 w 7829550"/>
              <a:gd name="connsiteY1-10" fmla="*/ 1181100 h 4381500"/>
              <a:gd name="connsiteX2-11" fmla="*/ 7829550 w 7829550"/>
              <a:gd name="connsiteY2-12" fmla="*/ 0 h 4381500"/>
            </a:gdLst>
            <a:ahLst/>
            <a:cxnLst>
              <a:cxn ang="0">
                <a:pos x="connsiteX0-1" y="connsiteY0-2"/>
              </a:cxn>
              <a:cxn ang="0">
                <a:pos x="connsiteX1-3" y="connsiteY1-4"/>
              </a:cxn>
              <a:cxn ang="0">
                <a:pos x="connsiteX2-5" y="connsiteY2-6"/>
              </a:cxn>
            </a:cxnLst>
            <a:rect l="l" t="t" r="r" b="b"/>
            <a:pathLst>
              <a:path w="7829550" h="4381500">
                <a:moveTo>
                  <a:pt x="0" y="4381500"/>
                </a:moveTo>
                <a:cubicBezTo>
                  <a:pt x="1090612" y="2932112"/>
                  <a:pt x="1952625" y="1997075"/>
                  <a:pt x="3295650" y="1181100"/>
                </a:cubicBezTo>
                <a:cubicBezTo>
                  <a:pt x="4638675" y="365125"/>
                  <a:pt x="6518275" y="123825"/>
                  <a:pt x="7829550" y="0"/>
                </a:cubicBezTo>
              </a:path>
            </a:pathLst>
          </a:custGeom>
          <a:noFill/>
          <a:ln w="15875" cap="rnd">
            <a:solidFill>
              <a:srgbClr val="1279E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4" name="任意多边形: 形状 23"/>
          <p:cNvSpPr/>
          <p:nvPr/>
        </p:nvSpPr>
        <p:spPr>
          <a:xfrm rot="16200000">
            <a:off x="6663690" y="1329690"/>
            <a:ext cx="4704715" cy="6351270"/>
          </a:xfrm>
          <a:custGeom>
            <a:avLst/>
            <a:gdLst>
              <a:gd name="connsiteX0" fmla="*/ 4704927 w 4704927"/>
              <a:gd name="connsiteY0" fmla="*/ 6626793 h 6626793"/>
              <a:gd name="connsiteX1" fmla="*/ 0 w 4704927"/>
              <a:gd name="connsiteY1" fmla="*/ 6626793 h 6626793"/>
              <a:gd name="connsiteX2" fmla="*/ 0 w 4704927"/>
              <a:gd name="connsiteY2" fmla="*/ 0 h 6626793"/>
              <a:gd name="connsiteX3" fmla="*/ 6847 w 4704927"/>
              <a:gd name="connsiteY3" fmla="*/ 0 h 6626793"/>
              <a:gd name="connsiteX4" fmla="*/ 204925 w 4704927"/>
              <a:gd name="connsiteY4" fmla="*/ 125154 h 6626793"/>
              <a:gd name="connsiteX5" fmla="*/ 4622573 w 4704927"/>
              <a:gd name="connsiteY5" fmla="*/ 6332331 h 662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4927" h="6626793">
                <a:moveTo>
                  <a:pt x="4704927" y="6626793"/>
                </a:moveTo>
                <a:lnTo>
                  <a:pt x="0" y="6626793"/>
                </a:lnTo>
                <a:lnTo>
                  <a:pt x="0" y="0"/>
                </a:lnTo>
                <a:lnTo>
                  <a:pt x="6847" y="0"/>
                </a:lnTo>
                <a:lnTo>
                  <a:pt x="204925" y="125154"/>
                </a:lnTo>
                <a:cubicBezTo>
                  <a:pt x="2226770" y="1455469"/>
                  <a:pt x="3810884" y="3661850"/>
                  <a:pt x="4622573" y="6332331"/>
                </a:cubicBezTo>
                <a:close/>
              </a:path>
            </a:pathLst>
          </a:custGeom>
          <a:solidFill>
            <a:srgbClr val="90C2F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华康俪金黑W8(P)" panose="020B0800000000000000" charset="-122"/>
              <a:ea typeface="华康俪金黑W8(P)" panose="020B0800000000000000" charset="-122"/>
            </a:endParaRPr>
          </a:p>
        </p:txBody>
      </p:sp>
      <p:sp>
        <p:nvSpPr>
          <p:cNvPr id="13" name="文本框 12"/>
          <p:cNvSpPr txBox="1"/>
          <p:nvPr/>
        </p:nvSpPr>
        <p:spPr>
          <a:xfrm flipH="1">
            <a:off x="2822575" y="1035050"/>
            <a:ext cx="6904990" cy="1861185"/>
          </a:xfrm>
          <a:prstGeom prst="rect">
            <a:avLst/>
          </a:prstGeom>
          <a:noFill/>
          <a:ln>
            <a:noFill/>
          </a:ln>
          <a:effectLst/>
        </p:spPr>
        <p:txBody>
          <a:bodyPr wrap="square" rtlCol="0">
            <a:spAutoFit/>
          </a:bodyPr>
          <a:lstStyle/>
          <a:p>
            <a:pPr algn="ctr"/>
            <a:r>
              <a:rPr lang="en-US" altLang="zh-CN" sz="11500" b="1" spc="120" dirty="0">
                <a:ln>
                  <a:solidFill>
                    <a:srgbClr val="1279EF">
                      <a:alpha val="39000"/>
                    </a:srgbClr>
                  </a:solidFill>
                </a:ln>
                <a:solidFill>
                  <a:schemeClr val="bg2">
                    <a:lumMod val="25000"/>
                  </a:schemeClr>
                </a:solidFill>
                <a:effectLst>
                  <a:outerShdw blurRad="50800" dist="76200" dir="2700000" algn="tl" rotWithShape="0">
                    <a:prstClr val="black">
                      <a:alpha val="28000"/>
                    </a:prstClr>
                  </a:outerShdw>
                </a:effectLst>
                <a:latin typeface="华康俪金黑W8(P)" panose="020B0800000000000000" charset="-122"/>
                <a:ea typeface="华康俪金黑W8(P)" panose="020B0800000000000000" charset="-122"/>
                <a:cs typeface="包图简圆体" panose="02010601030101010101" charset="-122"/>
              </a:rPr>
              <a:t>“AISnap”</a:t>
            </a:r>
            <a:endParaRPr lang="en-US" altLang="zh-CN" sz="11500" b="1" spc="120" dirty="0">
              <a:ln>
                <a:solidFill>
                  <a:srgbClr val="1279EF">
                    <a:alpha val="39000"/>
                  </a:srgbClr>
                </a:solidFill>
              </a:ln>
              <a:solidFill>
                <a:schemeClr val="bg2">
                  <a:lumMod val="25000"/>
                </a:schemeClr>
              </a:solidFill>
              <a:effectLst>
                <a:outerShdw blurRad="50800" dist="76200" dir="2700000" algn="tl" rotWithShape="0">
                  <a:prstClr val="black">
                    <a:alpha val="28000"/>
                  </a:prstClr>
                </a:outerShdw>
              </a:effectLst>
              <a:latin typeface="华康俪金黑W8(P)" panose="020B0800000000000000" charset="-122"/>
              <a:ea typeface="华康俪金黑W8(P)" panose="020B0800000000000000" charset="-122"/>
              <a:cs typeface="包图简圆体" panose="02010601030101010101" charset="-122"/>
            </a:endParaRPr>
          </a:p>
        </p:txBody>
      </p:sp>
      <p:sp>
        <p:nvSpPr>
          <p:cNvPr id="14" name="文本框 13"/>
          <p:cNvSpPr txBox="1"/>
          <p:nvPr/>
        </p:nvSpPr>
        <p:spPr>
          <a:xfrm>
            <a:off x="247650" y="3505200"/>
            <a:ext cx="7044055" cy="977265"/>
          </a:xfrm>
          <a:prstGeom prst="rect">
            <a:avLst/>
          </a:prstGeom>
          <a:noFill/>
        </p:spPr>
        <p:txBody>
          <a:bodyPr wrap="square" rtlCol="0">
            <a:spAutoFit/>
          </a:bodyPr>
          <a:lstStyle>
            <a:defPPr>
              <a:defRPr lang="zh-CN"/>
            </a:defPPr>
            <a:lvl1pPr algn="dist">
              <a:defRPr sz="4800" spc="600">
                <a:gradFill>
                  <a:gsLst>
                    <a:gs pos="0">
                      <a:srgbClr val="4C507D"/>
                    </a:gs>
                    <a:gs pos="54000">
                      <a:srgbClr val="6C72C2"/>
                    </a:gs>
                    <a:gs pos="100000">
                      <a:srgbClr val="A9AEDB"/>
                    </a:gs>
                  </a:gsLst>
                  <a:lin ang="0" scaled="0"/>
                </a:gra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defRPr>
            </a:lvl1pPr>
          </a:lstStyle>
          <a:p>
            <a:pPr algn="ctr">
              <a:lnSpc>
                <a:spcPct val="120000"/>
              </a:lnSpc>
            </a:pPr>
            <a:r>
              <a:rPr lang="en-US" altLang="zh-CN" sz="2400" spc="300" dirty="0">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a:t>
            </a:r>
            <a:r>
              <a:rPr lang="zh-CN" altLang="en-US" sz="2400" spc="300" dirty="0">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智能格式转换平台、便捷分享工具</a:t>
            </a:r>
            <a:endParaRPr lang="zh-CN" altLang="en-US" sz="2400" spc="300" dirty="0">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endParaRPr>
          </a:p>
          <a:p>
            <a:pPr algn="ctr">
              <a:lnSpc>
                <a:spcPct val="120000"/>
              </a:lnSpc>
            </a:pPr>
            <a:endParaRPr lang="zh-CN" altLang="en-US" sz="2400" spc="300" dirty="0">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sym typeface="+mn-ea"/>
            </a:endParaRPr>
          </a:p>
        </p:txBody>
      </p:sp>
      <p:sp>
        <p:nvSpPr>
          <p:cNvPr id="15" name="矩形 14"/>
          <p:cNvSpPr/>
          <p:nvPr/>
        </p:nvSpPr>
        <p:spPr>
          <a:xfrm>
            <a:off x="3971290" y="2841625"/>
            <a:ext cx="4607560" cy="116840"/>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1279EF"/>
              </a:solidFill>
              <a:latin typeface="华康俪金黑W8(P)" panose="020B0800000000000000" charset="-122"/>
              <a:ea typeface="华康俪金黑W8(P)" panose="020B0800000000000000" charset="-122"/>
            </a:endParaRPr>
          </a:p>
        </p:txBody>
      </p:sp>
      <p:sp>
        <p:nvSpPr>
          <p:cNvPr id="17" name="椭圆 16"/>
          <p:cNvSpPr/>
          <p:nvPr/>
        </p:nvSpPr>
        <p:spPr>
          <a:xfrm>
            <a:off x="5898582" y="5029077"/>
            <a:ext cx="552450" cy="552450"/>
          </a:xfrm>
          <a:prstGeom prst="ellipse">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7" name="椭圆 26"/>
          <p:cNvSpPr/>
          <p:nvPr/>
        </p:nvSpPr>
        <p:spPr>
          <a:xfrm>
            <a:off x="9901446" y="2149162"/>
            <a:ext cx="263450" cy="263450"/>
          </a:xfrm>
          <a:prstGeom prst="ellipse">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8" name="椭圆 27"/>
          <p:cNvSpPr/>
          <p:nvPr/>
        </p:nvSpPr>
        <p:spPr>
          <a:xfrm>
            <a:off x="4552148" y="5820036"/>
            <a:ext cx="129939" cy="129939"/>
          </a:xfrm>
          <a:prstGeom prst="ellipse">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32" name="椭圆 31"/>
          <p:cNvSpPr/>
          <p:nvPr/>
        </p:nvSpPr>
        <p:spPr>
          <a:xfrm>
            <a:off x="7782526" y="3537362"/>
            <a:ext cx="171048" cy="171048"/>
          </a:xfrm>
          <a:prstGeom prst="ellipse">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19" name="文本框 18"/>
          <p:cNvSpPr txBox="1"/>
          <p:nvPr/>
        </p:nvSpPr>
        <p:spPr>
          <a:xfrm>
            <a:off x="46355" y="262890"/>
            <a:ext cx="5278755" cy="538480"/>
          </a:xfrm>
          <a:prstGeom prst="rect">
            <a:avLst/>
          </a:prstGeom>
          <a:noFill/>
        </p:spPr>
        <p:txBody>
          <a:bodyPr wrap="square">
            <a:no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sz="1200" dirty="0">
                <a:solidFill>
                  <a:schemeClr val="bg1"/>
                </a:solidFill>
                <a:latin typeface="华康俪金黑W8(P)" panose="020B0800000000000000" charset="-122"/>
                <a:ea typeface="华康俪金黑W8(P)" panose="020B0800000000000000" charset="-122"/>
                <a:cs typeface="华康俪金黑W8(P)" panose="020B0800000000000000" charset="-122"/>
              </a:rPr>
              <a:t>大连理工大学第一届Vibe Coding Hackathon“灵码杯”参赛作品</a:t>
            </a:r>
            <a:endParaRPr sz="1200" dirty="0">
              <a:solidFill>
                <a:schemeClr val="bg1"/>
              </a:solidFill>
              <a:latin typeface="华康俪金黑W8(P)" panose="020B0800000000000000" charset="-122"/>
              <a:ea typeface="华康俪金黑W8(P)" panose="020B0800000000000000" charset="-122"/>
              <a:cs typeface="华康俪金黑W8(P)" panose="020B0800000000000000" charset="-122"/>
            </a:endParaRPr>
          </a:p>
        </p:txBody>
      </p:sp>
      <p:sp>
        <p:nvSpPr>
          <p:cNvPr id="30" name="任意多边形: 形状 29"/>
          <p:cNvSpPr/>
          <p:nvPr/>
        </p:nvSpPr>
        <p:spPr>
          <a:xfrm rot="16200000">
            <a:off x="6664960" y="1326515"/>
            <a:ext cx="4704715" cy="6350000"/>
          </a:xfrm>
          <a:custGeom>
            <a:avLst/>
            <a:gdLst>
              <a:gd name="connsiteX0" fmla="*/ 4704927 w 4704927"/>
              <a:gd name="connsiteY0" fmla="*/ 6626793 h 6626793"/>
              <a:gd name="connsiteX1" fmla="*/ 0 w 4704927"/>
              <a:gd name="connsiteY1" fmla="*/ 6626793 h 6626793"/>
              <a:gd name="connsiteX2" fmla="*/ 0 w 4704927"/>
              <a:gd name="connsiteY2" fmla="*/ 0 h 6626793"/>
              <a:gd name="connsiteX3" fmla="*/ 6847 w 4704927"/>
              <a:gd name="connsiteY3" fmla="*/ 0 h 6626793"/>
              <a:gd name="connsiteX4" fmla="*/ 204925 w 4704927"/>
              <a:gd name="connsiteY4" fmla="*/ 125154 h 6626793"/>
              <a:gd name="connsiteX5" fmla="*/ 4622573 w 4704927"/>
              <a:gd name="connsiteY5" fmla="*/ 6332331 h 662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4927" h="6626793">
                <a:moveTo>
                  <a:pt x="4704927" y="6626793"/>
                </a:moveTo>
                <a:lnTo>
                  <a:pt x="0" y="6626793"/>
                </a:lnTo>
                <a:lnTo>
                  <a:pt x="0" y="0"/>
                </a:lnTo>
                <a:lnTo>
                  <a:pt x="6847" y="0"/>
                </a:lnTo>
                <a:lnTo>
                  <a:pt x="204925" y="125154"/>
                </a:lnTo>
                <a:cubicBezTo>
                  <a:pt x="2226770" y="1455469"/>
                  <a:pt x="3810884" y="3661850"/>
                  <a:pt x="4622573" y="6332331"/>
                </a:cubicBezTo>
                <a:close/>
              </a:path>
            </a:pathLst>
          </a:custGeom>
          <a:gradFill>
            <a:gsLst>
              <a:gs pos="24000">
                <a:srgbClr val="1279EF">
                  <a:alpha val="0"/>
                </a:srgbClr>
              </a:gs>
              <a:gs pos="58000">
                <a:srgbClr val="1279EF">
                  <a:alpha val="41000"/>
                </a:srgbClr>
              </a:gs>
              <a:gs pos="82000">
                <a:srgbClr val="1279EF">
                  <a:alpha val="72000"/>
                </a:srgbClr>
              </a:gs>
              <a:gs pos="100000">
                <a:srgbClr val="1279EF">
                  <a:alpha val="81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8" name="圆角矩形标注 7"/>
          <p:cNvSpPr/>
          <p:nvPr/>
        </p:nvSpPr>
        <p:spPr>
          <a:xfrm>
            <a:off x="852170" y="4679315"/>
            <a:ext cx="3457575" cy="673100"/>
          </a:xfrm>
          <a:prstGeom prst="wedgeRoundRectCallout">
            <a:avLst>
              <a:gd name="adj1" fmla="val 28530"/>
              <a:gd name="adj2" fmla="val -91792"/>
              <a:gd name="adj3" fmla="val 16667"/>
            </a:avLst>
          </a:prstGeom>
          <a:noFill/>
          <a:ln w="28575" cmpd="sng">
            <a:solidFill>
              <a:srgbClr val="4F6BF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康俪金黑W8(P)" panose="020B0800000000000000" charset="-122"/>
              <a:ea typeface="华康俪金黑W8(P)" panose="020B0800000000000000" charset="-122"/>
            </a:endParaRPr>
          </a:p>
        </p:txBody>
      </p:sp>
      <p:pic>
        <p:nvPicPr>
          <p:cNvPr id="2" name="图片 1" descr="Tongyi-Qianwen"/>
          <p:cNvPicPr>
            <a:picLocks noChangeAspect="1"/>
          </p:cNvPicPr>
          <p:nvPr/>
        </p:nvPicPr>
        <p:blipFill>
          <a:blip r:embed="rId1"/>
          <a:stretch>
            <a:fillRect/>
          </a:stretch>
        </p:blipFill>
        <p:spPr>
          <a:xfrm>
            <a:off x="1025525" y="4808855"/>
            <a:ext cx="413385" cy="413385"/>
          </a:xfrm>
          <a:prstGeom prst="rect">
            <a:avLst/>
          </a:prstGeom>
        </p:spPr>
      </p:pic>
      <p:sp>
        <p:nvSpPr>
          <p:cNvPr id="6" name="文本框 5"/>
          <p:cNvSpPr txBox="1"/>
          <p:nvPr/>
        </p:nvSpPr>
        <p:spPr>
          <a:xfrm>
            <a:off x="1438910" y="4815840"/>
            <a:ext cx="2773680" cy="398780"/>
          </a:xfrm>
          <a:prstGeom prst="rect">
            <a:avLst/>
          </a:prstGeom>
          <a:noFill/>
        </p:spPr>
        <p:txBody>
          <a:bodyPr wrap="square" rtlCol="0">
            <a:spAutoFit/>
          </a:bodyPr>
          <a:p>
            <a:r>
              <a:rPr lang="zh-CN" altLang="en-US" sz="2000" b="1">
                <a:solidFill>
                  <a:srgbClr val="6863ED"/>
                </a:solidFill>
                <a:latin typeface="华康俪金黑W8(P)" panose="020B0800000000000000" charset="-122"/>
                <a:ea typeface="华康俪金黑W8(P)" panose="020B0800000000000000" charset="-122"/>
              </a:rPr>
              <a:t>已接入</a:t>
            </a:r>
            <a:r>
              <a:rPr lang="zh-CN" altLang="en-US" sz="2000" b="1">
                <a:solidFill>
                  <a:srgbClr val="6863ED"/>
                </a:solidFill>
                <a:latin typeface="华康俪金黑W8(P)" panose="020B0800000000000000" charset="-122"/>
                <a:ea typeface="华康俪金黑W8(P)" panose="020B0800000000000000" charset="-122"/>
              </a:rPr>
              <a:t>通义千问大模型</a:t>
            </a:r>
            <a:endParaRPr lang="zh-CN" altLang="en-US" sz="2000" b="1">
              <a:solidFill>
                <a:srgbClr val="6863ED"/>
              </a:solidFill>
              <a:latin typeface="华康俪金黑W8(P)" panose="020B0800000000000000" charset="-122"/>
              <a:ea typeface="华康俪金黑W8(P)" panose="020B0800000000000000" charset="-122"/>
            </a:endParaRPr>
          </a:p>
        </p:txBody>
      </p:sp>
      <p:pic>
        <p:nvPicPr>
          <p:cNvPr id="7" name="图片 6" descr="logo"/>
          <p:cNvPicPr>
            <a:picLocks noChangeAspect="1"/>
          </p:cNvPicPr>
          <p:nvPr/>
        </p:nvPicPr>
        <p:blipFill>
          <a:blip r:embed="rId2"/>
          <a:stretch>
            <a:fillRect/>
          </a:stretch>
        </p:blipFill>
        <p:spPr>
          <a:xfrm>
            <a:off x="599440" y="1124585"/>
            <a:ext cx="1870075" cy="1771650"/>
          </a:xfrm>
          <a:prstGeom prst="rect">
            <a:avLst/>
          </a:prstGeom>
        </p:spPr>
      </p:pic>
      <p:sp>
        <p:nvSpPr>
          <p:cNvPr id="31" name="矩形: 圆角 24"/>
          <p:cNvSpPr/>
          <p:nvPr/>
        </p:nvSpPr>
        <p:spPr>
          <a:xfrm>
            <a:off x="8898255" y="4406265"/>
            <a:ext cx="2552065" cy="1427480"/>
          </a:xfrm>
          <a:prstGeom prst="roundRect">
            <a:avLst>
              <a:gd name="adj" fmla="val 23866"/>
            </a:avLst>
          </a:prstGeom>
          <a:solidFill>
            <a:srgbClr val="073465">
              <a:alpha val="40000"/>
            </a:srgb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华康俪金黑W8(P)" panose="020B0800000000000000" charset="-122"/>
              <a:ea typeface="华康俪金黑W8(P)" panose="020B0800000000000000" charset="-122"/>
            </a:endParaRPr>
          </a:p>
        </p:txBody>
      </p:sp>
      <p:sp>
        <p:nvSpPr>
          <p:cNvPr id="34" name="矩形: 圆角 2"/>
          <p:cNvSpPr/>
          <p:nvPr/>
        </p:nvSpPr>
        <p:spPr>
          <a:xfrm>
            <a:off x="9102090" y="4504055"/>
            <a:ext cx="2296795" cy="1275715"/>
          </a:xfrm>
          <a:prstGeom prst="roundRect">
            <a:avLst>
              <a:gd name="adj" fmla="val 23866"/>
            </a:avLst>
          </a:prstGeom>
          <a:solidFill>
            <a:srgbClr val="EFF0F7"/>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华康俪金黑W8(P)" panose="020B0800000000000000" charset="-122"/>
              <a:ea typeface="华康俪金黑W8(P)" panose="020B0800000000000000" charset="-122"/>
            </a:endParaRPr>
          </a:p>
        </p:txBody>
      </p:sp>
      <p:sp>
        <p:nvSpPr>
          <p:cNvPr id="35" name="文本框 34"/>
          <p:cNvSpPr txBox="1"/>
          <p:nvPr/>
        </p:nvSpPr>
        <p:spPr>
          <a:xfrm>
            <a:off x="9185910" y="4606290"/>
            <a:ext cx="2122170" cy="1113155"/>
          </a:xfrm>
          <a:prstGeom prst="rect">
            <a:avLst/>
          </a:prstGeom>
          <a:noFill/>
        </p:spPr>
        <p:txBody>
          <a:bodyPr wrap="square" rtlCol="0">
            <a:noAutofit/>
          </a:bodyPr>
          <a:p>
            <a:pPr algn="l"/>
            <a:r>
              <a:rPr lang="zh-CN" altLang="en-US" sz="16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队长：王一帆</a:t>
            </a:r>
            <a:endParaRPr lang="zh-CN" altLang="en-US" sz="16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endParaRPr>
          </a:p>
          <a:p>
            <a:pPr algn="l"/>
            <a:r>
              <a:rPr lang="zh-CN" altLang="en-US" sz="16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指导教师：朱明</a:t>
            </a:r>
            <a:endParaRPr lang="zh-CN" altLang="en-US" sz="16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endParaRPr>
          </a:p>
          <a:p>
            <a:pPr algn="l"/>
            <a:r>
              <a:rPr lang="zh-CN" altLang="en-US" sz="16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时间：</a:t>
            </a:r>
            <a:r>
              <a:rPr lang="en-US" altLang="zh-CN" sz="16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2025.9.20</a:t>
            </a:r>
            <a:endParaRPr lang="en-US" altLang="zh-CN" sz="16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endParaRPr>
          </a:p>
        </p:txBody>
      </p:sp>
      <p:sp>
        <p:nvSpPr>
          <p:cNvPr id="36" name="矩形: 圆角 24"/>
          <p:cNvSpPr/>
          <p:nvPr/>
        </p:nvSpPr>
        <p:spPr>
          <a:xfrm>
            <a:off x="8896985" y="4410075"/>
            <a:ext cx="2553335" cy="1409700"/>
          </a:xfrm>
          <a:prstGeom prst="roundRect">
            <a:avLst>
              <a:gd name="adj" fmla="val 23866"/>
            </a:avLst>
          </a:prstGeom>
          <a:solidFill>
            <a:srgbClr val="073465">
              <a:alpha val="40000"/>
            </a:srgb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华康俪金黑W8(P)" panose="020B0800000000000000" charset="-122"/>
              <a:ea typeface="华康俪金黑W8(P)" panose="020B0800000000000000" charset="-122"/>
            </a:endParaRPr>
          </a:p>
        </p:txBody>
      </p:sp>
      <p:sp>
        <p:nvSpPr>
          <p:cNvPr id="37" name="矩形: 圆角 2"/>
          <p:cNvSpPr/>
          <p:nvPr/>
        </p:nvSpPr>
        <p:spPr>
          <a:xfrm>
            <a:off x="8853170" y="4319905"/>
            <a:ext cx="2545715" cy="1459865"/>
          </a:xfrm>
          <a:prstGeom prst="roundRect">
            <a:avLst>
              <a:gd name="adj" fmla="val 23866"/>
            </a:avLst>
          </a:prstGeom>
          <a:solidFill>
            <a:srgbClr val="EFF0F7"/>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华康俪金黑W8(P)" panose="020B0800000000000000" charset="-122"/>
              <a:ea typeface="华康俪金黑W8(P)" panose="020B0800000000000000" charset="-122"/>
            </a:endParaRPr>
          </a:p>
        </p:txBody>
      </p:sp>
      <p:sp>
        <p:nvSpPr>
          <p:cNvPr id="38" name="文本框 37"/>
          <p:cNvSpPr txBox="1"/>
          <p:nvPr/>
        </p:nvSpPr>
        <p:spPr>
          <a:xfrm>
            <a:off x="8846820" y="4410075"/>
            <a:ext cx="2653665" cy="1443355"/>
          </a:xfrm>
          <a:prstGeom prst="rect">
            <a:avLst/>
          </a:prstGeom>
          <a:noFill/>
        </p:spPr>
        <p:txBody>
          <a:bodyPr wrap="square" rtlCol="0">
            <a:noAutofit/>
          </a:bodyPr>
          <a:p>
            <a:pPr algn="l"/>
            <a:r>
              <a:rPr lang="zh-CN" altLang="en-US" sz="20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队伍：加油才队</a:t>
            </a:r>
            <a:endParaRPr lang="zh-CN" altLang="en-US" sz="20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endParaRPr>
          </a:p>
          <a:p>
            <a:pPr algn="l"/>
            <a:r>
              <a:rPr lang="zh-CN" altLang="en-US" sz="20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汇报人：王一帆</a:t>
            </a:r>
            <a:endParaRPr lang="zh-CN" altLang="en-US" sz="20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endParaRPr>
          </a:p>
          <a:p>
            <a:pPr algn="l"/>
            <a:r>
              <a:rPr lang="zh-CN" altLang="en-US" sz="20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队员：李左童、</a:t>
            </a:r>
            <a:r>
              <a:rPr lang="en-US" altLang="zh-CN" sz="20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Zenith</a:t>
            </a:r>
            <a:endParaRPr lang="zh-CN" altLang="en-US" sz="20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endParaRPr>
          </a:p>
          <a:p>
            <a:pPr algn="l"/>
            <a:r>
              <a:rPr lang="zh-CN" altLang="en-US" sz="20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时间：</a:t>
            </a:r>
            <a:r>
              <a:rPr lang="en-US" altLang="zh-CN" sz="20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2025.10.18</a:t>
            </a:r>
            <a:endParaRPr lang="en-US" altLang="zh-CN" sz="20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endParaRPr>
          </a:p>
        </p:txBody>
      </p:sp>
    </p:spTree>
  </p:cSld>
  <p:clrMapOvr>
    <a:masterClrMapping/>
  </p:clrMapOvr>
  <p:transition/>
  <p:timing>
    <p:tnLst>
      <p:par>
        <p:cTn id="1" dur="indefinite" restart="never" nodeType="tmRoot"/>
      </p:par>
    </p:tnLst>
    <p:bldLst>
      <p:bldP spid="8" grpId="0" bldLvl="0" animBg="1"/>
      <p:bldP spid="8"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p:cNvSpPr/>
          <p:nvPr/>
        </p:nvSpPr>
        <p:spPr>
          <a:xfrm>
            <a:off x="255454" y="322948"/>
            <a:ext cx="539386" cy="539386"/>
          </a:xfrm>
          <a:prstGeom prst="ellipse">
            <a:avLst/>
          </a:prstGeom>
          <a:solidFill>
            <a:srgbClr val="1279EF"/>
          </a:solidFill>
          <a:ln w="12700"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康俪金黑W8(P)" panose="020B0800000000000000" charset="-122"/>
              <a:ea typeface="华康俪金黑W8(P)" panose="020B0800000000000000" charset="-122"/>
            </a:endParaRPr>
          </a:p>
        </p:txBody>
      </p:sp>
      <p:sp>
        <p:nvSpPr>
          <p:cNvPr id="31" name="文本框 30"/>
          <p:cNvSpPr txBox="1"/>
          <p:nvPr/>
        </p:nvSpPr>
        <p:spPr>
          <a:xfrm>
            <a:off x="913130" y="252730"/>
            <a:ext cx="1854835" cy="497205"/>
          </a:xfrm>
          <a:prstGeom prst="rect">
            <a:avLst/>
          </a:prstGeom>
          <a:noFill/>
        </p:spPr>
        <p:txBody>
          <a:bodyPr wrap="square" rtlCol="0">
            <a:spAutoFit/>
          </a:bodyPr>
          <a:lstStyle>
            <a:defPPr>
              <a:defRPr lang="zh-CN"/>
            </a:defPPr>
            <a:lvl1pPr algn="dist">
              <a:lnSpc>
                <a:spcPct val="120000"/>
              </a:lnSpc>
              <a:defRPr sz="2200" b="1" spc="300">
                <a:solidFill>
                  <a:srgbClr val="1279EF"/>
                </a:solidFill>
                <a:latin typeface="微软雅黑" panose="020B0503020204020204" pitchFamily="34" charset="-122"/>
                <a:ea typeface="微软雅黑" panose="020B0503020204020204" pitchFamily="34" charset="-122"/>
                <a:cs typeface="阿里巴巴普惠体 Medium" panose="00020600040101010101" pitchFamily="18" charset="-122"/>
              </a:defRPr>
            </a:lvl1pPr>
          </a:lstStyle>
          <a:p>
            <a:r>
              <a:rPr lang="zh-CN" altLang="en-US" dirty="0">
                <a:latin typeface="华康俪金黑W8(P)" panose="020B0800000000000000" charset="-122"/>
                <a:ea typeface="华康俪金黑W8(P)" panose="020B0800000000000000" charset="-122"/>
                <a:sym typeface="+mn-ea"/>
              </a:rPr>
              <a:t>适配平台</a:t>
            </a:r>
            <a:endParaRPr lang="zh-CN" altLang="en-US" dirty="0">
              <a:latin typeface="华康俪金黑W8(P)" panose="020B0800000000000000" charset="-122"/>
              <a:ea typeface="华康俪金黑W8(P)" panose="020B0800000000000000" charset="-122"/>
              <a:sym typeface="+mn-ea"/>
            </a:endParaRPr>
          </a:p>
        </p:txBody>
      </p:sp>
      <p:sp>
        <p:nvSpPr>
          <p:cNvPr id="32" name="文本框 31"/>
          <p:cNvSpPr txBox="1"/>
          <p:nvPr/>
        </p:nvSpPr>
        <p:spPr>
          <a:xfrm flipH="1">
            <a:off x="276574" y="392586"/>
            <a:ext cx="497146" cy="398780"/>
          </a:xfrm>
          <a:prstGeom prst="rect">
            <a:avLst/>
          </a:prstGeom>
          <a:noFill/>
        </p:spPr>
        <p:txBody>
          <a:bodyPr wrap="square" rtlCol="0">
            <a:spAutoFit/>
          </a:bodyPr>
          <a:lstStyle>
            <a:defPPr>
              <a:defRPr lang="zh-CN"/>
            </a:defPPr>
            <a:lvl1pPr algn="dist">
              <a:defRPr sz="200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r>
              <a:rPr lang="en-US" altLang="zh-CN" dirty="0">
                <a:latin typeface="华康俪金黑W8(P)" panose="020B0800000000000000" charset="-122"/>
                <a:ea typeface="华康俪金黑W8(P)" panose="020B0800000000000000" charset="-122"/>
              </a:rPr>
              <a:t>03</a:t>
            </a:r>
            <a:endParaRPr lang="en-US" altLang="zh-CN" dirty="0">
              <a:latin typeface="华康俪金黑W8(P)" panose="020B0800000000000000" charset="-122"/>
              <a:ea typeface="华康俪金黑W8(P)" panose="020B0800000000000000" charset="-122"/>
            </a:endParaRPr>
          </a:p>
        </p:txBody>
      </p:sp>
      <p:sp>
        <p:nvSpPr>
          <p:cNvPr id="15" name="矩形 14"/>
          <p:cNvSpPr/>
          <p:nvPr/>
        </p:nvSpPr>
        <p:spPr>
          <a:xfrm>
            <a:off x="0" y="6535053"/>
            <a:ext cx="12192000" cy="322948"/>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 name="文本框 1"/>
          <p:cNvSpPr txBox="1"/>
          <p:nvPr/>
        </p:nvSpPr>
        <p:spPr>
          <a:xfrm>
            <a:off x="631825" y="2283460"/>
            <a:ext cx="1310640" cy="521970"/>
          </a:xfrm>
          <a:prstGeom prst="rect">
            <a:avLst/>
          </a:prstGeom>
          <a:noFill/>
        </p:spPr>
        <p:txBody>
          <a:bodyPr wrap="none" rtlCol="0">
            <a:spAutoFit/>
          </a:bodyPr>
          <a:p>
            <a:r>
              <a:rPr lang="en-US" altLang="zh-CN" sz="2800" b="1">
                <a:latin typeface="华康俪金黑W8(P)" panose="020B0800000000000000" charset="-122"/>
                <a:ea typeface="华康俪金黑W8(P)" panose="020B0800000000000000" charset="-122"/>
                <a:cs typeface="华康俪金黑W8(P)" panose="020B0800000000000000" charset="-122"/>
              </a:rPr>
              <a:t>Web </a:t>
            </a:r>
            <a:r>
              <a:rPr lang="zh-CN" altLang="en-US" sz="2800" b="1">
                <a:latin typeface="华康俪金黑W8(P)" panose="020B0800000000000000" charset="-122"/>
                <a:ea typeface="华康俪金黑W8(P)" panose="020B0800000000000000" charset="-122"/>
                <a:cs typeface="华康俪金黑W8(P)" panose="020B0800000000000000" charset="-122"/>
              </a:rPr>
              <a:t>端</a:t>
            </a:r>
            <a:endParaRPr lang="zh-CN" altLang="en-US" sz="2800" b="1">
              <a:latin typeface="华康俪金黑W8(P)" panose="020B0800000000000000" charset="-122"/>
              <a:ea typeface="华康俪金黑W8(P)" panose="020B0800000000000000" charset="-122"/>
              <a:cs typeface="华康俪金黑W8(P)" panose="020B0800000000000000" charset="-122"/>
            </a:endParaRPr>
          </a:p>
        </p:txBody>
      </p:sp>
      <p:sp>
        <p:nvSpPr>
          <p:cNvPr id="3" name="文本框 2"/>
          <p:cNvSpPr txBox="1"/>
          <p:nvPr/>
        </p:nvSpPr>
        <p:spPr>
          <a:xfrm>
            <a:off x="690880" y="4622165"/>
            <a:ext cx="1251585" cy="521970"/>
          </a:xfrm>
          <a:prstGeom prst="rect">
            <a:avLst/>
          </a:prstGeom>
          <a:noFill/>
        </p:spPr>
        <p:txBody>
          <a:bodyPr wrap="none" rtlCol="0">
            <a:spAutoFit/>
          </a:bodyPr>
          <a:p>
            <a:r>
              <a:rPr lang="zh-CN" altLang="en-US" sz="2800" b="1">
                <a:latin typeface="华康俪金黑W8(P)" panose="020B0800000000000000" charset="-122"/>
                <a:ea typeface="华康俪金黑W8(P)" panose="020B0800000000000000" charset="-122"/>
              </a:rPr>
              <a:t>桌面端</a:t>
            </a:r>
            <a:endParaRPr lang="zh-CN" altLang="en-US" sz="2800" b="1">
              <a:latin typeface="华康俪金黑W8(P)" panose="020B0800000000000000" charset="-122"/>
              <a:ea typeface="华康俪金黑W8(P)" panose="020B0800000000000000" charset="-122"/>
            </a:endParaRPr>
          </a:p>
        </p:txBody>
      </p:sp>
      <p:sp>
        <p:nvSpPr>
          <p:cNvPr id="4" name="左大括号 3"/>
          <p:cNvSpPr/>
          <p:nvPr/>
        </p:nvSpPr>
        <p:spPr>
          <a:xfrm>
            <a:off x="3484245" y="1828800"/>
            <a:ext cx="324485" cy="1523365"/>
          </a:xfrm>
          <a:prstGeom prst="leftBrace">
            <a:avLst>
              <a:gd name="adj1" fmla="val 8333"/>
              <a:gd name="adj2" fmla="val 50646"/>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2800" b="1">
              <a:latin typeface="华康俪金黑W8(P)" panose="020B0800000000000000" charset="-122"/>
              <a:ea typeface="华康俪金黑W8(P)" panose="020B0800000000000000" charset="-122"/>
            </a:endParaRPr>
          </a:p>
        </p:txBody>
      </p:sp>
      <p:sp>
        <p:nvSpPr>
          <p:cNvPr id="6" name="文本框 5"/>
          <p:cNvSpPr txBox="1"/>
          <p:nvPr/>
        </p:nvSpPr>
        <p:spPr>
          <a:xfrm>
            <a:off x="3867785" y="1610995"/>
            <a:ext cx="1251585" cy="521970"/>
          </a:xfrm>
          <a:prstGeom prst="rect">
            <a:avLst/>
          </a:prstGeom>
          <a:noFill/>
        </p:spPr>
        <p:txBody>
          <a:bodyPr wrap="none" rtlCol="0">
            <a:spAutoFit/>
          </a:bodyPr>
          <a:p>
            <a:r>
              <a:rPr lang="zh-CN" altLang="en-US" sz="2800" b="1">
                <a:latin typeface="华康俪金黑W8(P)" panose="020B0800000000000000" charset="-122"/>
                <a:ea typeface="华康俪金黑W8(P)" panose="020B0800000000000000" charset="-122"/>
              </a:rPr>
              <a:t>移动端</a:t>
            </a:r>
            <a:endParaRPr lang="zh-CN" altLang="en-US" sz="2800" b="1">
              <a:latin typeface="华康俪金黑W8(P)" panose="020B0800000000000000" charset="-122"/>
              <a:ea typeface="华康俪金黑W8(P)" panose="020B0800000000000000" charset="-122"/>
            </a:endParaRPr>
          </a:p>
        </p:txBody>
      </p:sp>
      <p:sp>
        <p:nvSpPr>
          <p:cNvPr id="7" name="文本框 6"/>
          <p:cNvSpPr txBox="1"/>
          <p:nvPr/>
        </p:nvSpPr>
        <p:spPr>
          <a:xfrm>
            <a:off x="3953510" y="3074035"/>
            <a:ext cx="1080770" cy="521970"/>
          </a:xfrm>
          <a:prstGeom prst="rect">
            <a:avLst/>
          </a:prstGeom>
          <a:noFill/>
        </p:spPr>
        <p:txBody>
          <a:bodyPr wrap="none" rtlCol="0">
            <a:spAutoFit/>
          </a:bodyPr>
          <a:p>
            <a:r>
              <a:rPr lang="en-US" altLang="zh-CN" sz="2800" b="1">
                <a:latin typeface="华康俪金黑W8(P)" panose="020B0800000000000000" charset="-122"/>
                <a:ea typeface="华康俪金黑W8(P)" panose="020B0800000000000000" charset="-122"/>
                <a:cs typeface="华康俪金黑W8(P)" panose="020B0800000000000000" charset="-122"/>
              </a:rPr>
              <a:t>PC </a:t>
            </a:r>
            <a:r>
              <a:rPr lang="zh-CN" altLang="en-US" sz="2800" b="1">
                <a:latin typeface="华康俪金黑W8(P)" panose="020B0800000000000000" charset="-122"/>
                <a:ea typeface="华康俪金黑W8(P)" panose="020B0800000000000000" charset="-122"/>
                <a:cs typeface="华康俪金黑W8(P)" panose="020B0800000000000000" charset="-122"/>
              </a:rPr>
              <a:t>端</a:t>
            </a:r>
            <a:endParaRPr lang="zh-CN" altLang="en-US" sz="2800" b="1">
              <a:latin typeface="华康俪金黑W8(P)" panose="020B0800000000000000" charset="-122"/>
              <a:ea typeface="华康俪金黑W8(P)" panose="020B0800000000000000" charset="-122"/>
              <a:cs typeface="华康俪金黑W8(P)" panose="020B0800000000000000" charset="-122"/>
            </a:endParaRPr>
          </a:p>
        </p:txBody>
      </p:sp>
      <p:sp>
        <p:nvSpPr>
          <p:cNvPr id="8" name="文本框 7"/>
          <p:cNvSpPr txBox="1"/>
          <p:nvPr/>
        </p:nvSpPr>
        <p:spPr>
          <a:xfrm>
            <a:off x="3874135" y="4622165"/>
            <a:ext cx="7876540" cy="953135"/>
          </a:xfrm>
          <a:prstGeom prst="rect">
            <a:avLst/>
          </a:prstGeom>
          <a:noFill/>
        </p:spPr>
        <p:txBody>
          <a:bodyPr wrap="square" rtlCol="0">
            <a:spAutoFit/>
          </a:bodyPr>
          <a:p>
            <a:r>
              <a:rPr lang="zh-CN" altLang="en-US" sz="2800">
                <a:solidFill>
                  <a:schemeClr val="accent1">
                    <a:lumMod val="75000"/>
                  </a:schemeClr>
                </a:solidFill>
                <a:latin typeface="华康俪金黑W8(P)" panose="020B0800000000000000" charset="-122"/>
                <a:ea typeface="华康俪金黑W8(P)" panose="020B0800000000000000" charset="-122"/>
                <a:cs typeface="华康俪金黑W8(P)" panose="020B0800000000000000" charset="-122"/>
              </a:rPr>
              <a:t>在</a:t>
            </a:r>
            <a:r>
              <a:rPr lang="en-US" altLang="zh-CN" sz="2800">
                <a:solidFill>
                  <a:schemeClr val="accent1">
                    <a:lumMod val="75000"/>
                  </a:schemeClr>
                </a:solidFill>
                <a:latin typeface="华康俪金黑W8(P)" panose="020B0800000000000000" charset="-122"/>
                <a:ea typeface="华康俪金黑W8(P)" panose="020B0800000000000000" charset="-122"/>
                <a:cs typeface="华康俪金黑W8(P)" panose="020B0800000000000000" charset="-122"/>
              </a:rPr>
              <a:t> Web </a:t>
            </a:r>
            <a:r>
              <a:rPr lang="zh-CN" altLang="en-US" sz="2800">
                <a:solidFill>
                  <a:schemeClr val="accent1">
                    <a:lumMod val="75000"/>
                  </a:schemeClr>
                </a:solidFill>
                <a:latin typeface="华康俪金黑W8(P)" panose="020B0800000000000000" charset="-122"/>
                <a:ea typeface="华康俪金黑W8(P)" panose="020B0800000000000000" charset="-122"/>
                <a:cs typeface="华康俪金黑W8(P)" panose="020B0800000000000000" charset="-122"/>
              </a:rPr>
              <a:t>端基础上有更多设备权限，悬浮球＋快捷键实现更快转换分享</a:t>
            </a:r>
            <a:endParaRPr lang="zh-CN" altLang="en-US" sz="2800">
              <a:solidFill>
                <a:schemeClr val="accent1">
                  <a:lumMod val="75000"/>
                </a:schemeClr>
              </a:solidFill>
              <a:latin typeface="华康俪金黑W8(P)" panose="020B0800000000000000" charset="-122"/>
              <a:ea typeface="华康俪金黑W8(P)" panose="020B0800000000000000" charset="-122"/>
              <a:cs typeface="华康俪金黑W8(P)" panose="020B0800000000000000" charset="-122"/>
            </a:endParaRPr>
          </a:p>
        </p:txBody>
      </p:sp>
      <p:sp>
        <p:nvSpPr>
          <p:cNvPr id="9" name="文本框 8"/>
          <p:cNvSpPr txBox="1"/>
          <p:nvPr/>
        </p:nvSpPr>
        <p:spPr>
          <a:xfrm>
            <a:off x="2266950" y="4622165"/>
            <a:ext cx="1407160" cy="521970"/>
          </a:xfrm>
          <a:prstGeom prst="rect">
            <a:avLst/>
          </a:prstGeom>
          <a:noFill/>
        </p:spPr>
        <p:txBody>
          <a:bodyPr wrap="none" rtlCol="0">
            <a:spAutoFit/>
          </a:bodyPr>
          <a:p>
            <a:r>
              <a:rPr lang="en-US" altLang="zh-CN" sz="2800">
                <a:solidFill>
                  <a:schemeClr val="accent1">
                    <a:lumMod val="75000"/>
                  </a:schemeClr>
                </a:solidFill>
                <a:latin typeface="华康俪金黑W8(P)" panose="020B0800000000000000" charset="-122"/>
                <a:ea typeface="华康俪金黑W8(P)" panose="020B0800000000000000" charset="-122"/>
              </a:rPr>
              <a:t>Electron</a:t>
            </a:r>
            <a:endParaRPr lang="en-US" altLang="zh-CN" sz="2800">
              <a:solidFill>
                <a:schemeClr val="accent1">
                  <a:lumMod val="75000"/>
                </a:schemeClr>
              </a:solidFill>
              <a:latin typeface="华康俪金黑W8(P)" panose="020B0800000000000000" charset="-122"/>
              <a:ea typeface="华康俪金黑W8(P)" panose="020B0800000000000000" charset="-122"/>
            </a:endParaRPr>
          </a:p>
        </p:txBody>
      </p:sp>
      <p:sp>
        <p:nvSpPr>
          <p:cNvPr id="10" name="文本框 9"/>
          <p:cNvSpPr txBox="1"/>
          <p:nvPr/>
        </p:nvSpPr>
        <p:spPr>
          <a:xfrm>
            <a:off x="2202180" y="2283460"/>
            <a:ext cx="1218565" cy="521970"/>
          </a:xfrm>
          <a:prstGeom prst="rect">
            <a:avLst/>
          </a:prstGeom>
          <a:noFill/>
        </p:spPr>
        <p:txBody>
          <a:bodyPr wrap="none" rtlCol="0">
            <a:spAutoFit/>
          </a:bodyPr>
          <a:p>
            <a:r>
              <a:rPr lang="en-US" altLang="zh-CN" sz="2800">
                <a:solidFill>
                  <a:schemeClr val="accent1">
                    <a:lumMod val="75000"/>
                  </a:schemeClr>
                </a:solidFill>
                <a:latin typeface="华康俪金黑W8(P)" panose="020B0800000000000000" charset="-122"/>
                <a:ea typeface="华康俪金黑W8(P)" panose="020B0800000000000000" charset="-122"/>
              </a:rPr>
              <a:t>Next.js</a:t>
            </a:r>
            <a:endParaRPr lang="en-US" altLang="zh-CN" sz="2800">
              <a:solidFill>
                <a:schemeClr val="accent1">
                  <a:lumMod val="75000"/>
                </a:schemeClr>
              </a:solidFill>
              <a:latin typeface="华康俪金黑W8(P)" panose="020B0800000000000000" charset="-122"/>
              <a:ea typeface="华康俪金黑W8(P)" panose="020B0800000000000000" charset="-122"/>
            </a:endParaRPr>
          </a:p>
        </p:txBody>
      </p:sp>
      <p:sp>
        <p:nvSpPr>
          <p:cNvPr id="13" name="文本框 12"/>
          <p:cNvSpPr txBox="1"/>
          <p:nvPr/>
        </p:nvSpPr>
        <p:spPr>
          <a:xfrm>
            <a:off x="5313045" y="3074035"/>
            <a:ext cx="6439535" cy="953135"/>
          </a:xfrm>
          <a:prstGeom prst="rect">
            <a:avLst/>
          </a:prstGeom>
          <a:noFill/>
        </p:spPr>
        <p:txBody>
          <a:bodyPr wrap="square" rtlCol="0">
            <a:spAutoFit/>
          </a:bodyPr>
          <a:p>
            <a:r>
              <a:rPr lang="zh-CN" altLang="en-US" sz="2800">
                <a:solidFill>
                  <a:schemeClr val="accent1">
                    <a:lumMod val="75000"/>
                  </a:schemeClr>
                </a:solidFill>
                <a:latin typeface="华康俪金黑W8(P)" panose="020B0800000000000000" charset="-122"/>
                <a:ea typeface="华康俪金黑W8(P)" panose="020B0800000000000000" charset="-122"/>
                <a:cs typeface="华康俪金黑W8(P)" panose="020B0800000000000000" charset="-122"/>
              </a:rPr>
              <a:t>格式转换</a:t>
            </a:r>
            <a:r>
              <a:rPr lang="en-US" altLang="zh-CN" sz="2800">
                <a:solidFill>
                  <a:schemeClr val="accent1">
                    <a:lumMod val="75000"/>
                  </a:schemeClr>
                </a:solidFill>
                <a:latin typeface="华康俪金黑W8(P)" panose="020B0800000000000000" charset="-122"/>
                <a:ea typeface="华康俪金黑W8(P)" panose="020B0800000000000000" charset="-122"/>
                <a:cs typeface="华康俪金黑W8(P)" panose="020B0800000000000000" charset="-122"/>
              </a:rPr>
              <a:t> + </a:t>
            </a:r>
            <a:r>
              <a:rPr lang="zh-CN" altLang="en-US" sz="2800">
                <a:solidFill>
                  <a:schemeClr val="accent1">
                    <a:lumMod val="75000"/>
                  </a:schemeClr>
                </a:solidFill>
                <a:latin typeface="华康俪金黑W8(P)" panose="020B0800000000000000" charset="-122"/>
                <a:ea typeface="华康俪金黑W8(P)" panose="020B0800000000000000" charset="-122"/>
                <a:cs typeface="华康俪金黑W8(P)" panose="020B0800000000000000" charset="-122"/>
              </a:rPr>
              <a:t>模板生成，支持更复杂的预览和文件操作</a:t>
            </a:r>
            <a:endParaRPr lang="zh-CN" altLang="en-US" sz="2800">
              <a:solidFill>
                <a:schemeClr val="accent1">
                  <a:lumMod val="75000"/>
                </a:schemeClr>
              </a:solidFill>
              <a:latin typeface="华康俪金黑W8(P)" panose="020B0800000000000000" charset="-122"/>
              <a:ea typeface="华康俪金黑W8(P)" panose="020B0800000000000000" charset="-122"/>
              <a:cs typeface="华康俪金黑W8(P)" panose="020B0800000000000000" charset="-122"/>
            </a:endParaRPr>
          </a:p>
        </p:txBody>
      </p:sp>
      <p:sp>
        <p:nvSpPr>
          <p:cNvPr id="17" name="文本框 16"/>
          <p:cNvSpPr txBox="1"/>
          <p:nvPr/>
        </p:nvSpPr>
        <p:spPr>
          <a:xfrm>
            <a:off x="5313045" y="1595120"/>
            <a:ext cx="6439535" cy="953135"/>
          </a:xfrm>
          <a:prstGeom prst="rect">
            <a:avLst/>
          </a:prstGeom>
          <a:noFill/>
        </p:spPr>
        <p:txBody>
          <a:bodyPr wrap="square" rtlCol="0">
            <a:spAutoFit/>
          </a:bodyPr>
          <a:p>
            <a:r>
              <a:rPr lang="zh-CN" altLang="en-US" sz="2800">
                <a:solidFill>
                  <a:schemeClr val="accent1">
                    <a:lumMod val="75000"/>
                  </a:schemeClr>
                </a:solidFill>
                <a:latin typeface="华康俪金黑W8(P)" panose="020B0800000000000000" charset="-122"/>
                <a:ea typeface="华康俪金黑W8(P)" panose="020B0800000000000000" charset="-122"/>
              </a:rPr>
              <a:t>由于移动端转换需求较少，侧重于图片模板生成</a:t>
            </a:r>
            <a:endParaRPr lang="zh-CN" altLang="en-US" sz="2800">
              <a:solidFill>
                <a:schemeClr val="accent1">
                  <a:lumMod val="75000"/>
                </a:schemeClr>
              </a:solidFill>
              <a:latin typeface="华康俪金黑W8(P)" panose="020B0800000000000000" charset="-122"/>
              <a:ea typeface="华康俪金黑W8(P)" panose="020B0800000000000000" charset="-122"/>
            </a:endParaRPr>
          </a:p>
        </p:txBody>
      </p:sp>
      <p:sp>
        <p:nvSpPr>
          <p:cNvPr id="5" name="文本框 4"/>
          <p:cNvSpPr txBox="1"/>
          <p:nvPr/>
        </p:nvSpPr>
        <p:spPr>
          <a:xfrm>
            <a:off x="8841740" y="286385"/>
            <a:ext cx="3344545" cy="575945"/>
          </a:xfrm>
          <a:prstGeom prst="rect">
            <a:avLst/>
          </a:prstGeom>
          <a:noFill/>
        </p:spPr>
        <p:txBody>
          <a:bodyPr wrap="square">
            <a:sp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lnSpc>
                <a:spcPct val="150000"/>
              </a:lnSpc>
            </a:pP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“AISnap”——</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智能格式转换平台、便捷分享</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工具</a:t>
            </a:r>
            <a:endPar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endParaRPr>
          </a:p>
        </p:txBody>
      </p:sp>
      <p:sp>
        <p:nvSpPr>
          <p:cNvPr id="24" name="矩形 23"/>
          <p:cNvSpPr/>
          <p:nvPr/>
        </p:nvSpPr>
        <p:spPr>
          <a:xfrm>
            <a:off x="9105265" y="370840"/>
            <a:ext cx="3086735" cy="295275"/>
          </a:xfrm>
          <a:prstGeom prst="rect">
            <a:avLst/>
          </a:prstGeom>
          <a:solidFill>
            <a:srgbClr val="8096B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5" name="矩形 24"/>
          <p:cNvSpPr/>
          <p:nvPr/>
        </p:nvSpPr>
        <p:spPr>
          <a:xfrm>
            <a:off x="9144000" y="328930"/>
            <a:ext cx="3058795" cy="295275"/>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6" name="文本框 25"/>
          <p:cNvSpPr txBox="1"/>
          <p:nvPr/>
        </p:nvSpPr>
        <p:spPr>
          <a:xfrm>
            <a:off x="9144000" y="290830"/>
            <a:ext cx="3131185" cy="333375"/>
          </a:xfrm>
          <a:prstGeom prst="rect">
            <a:avLst/>
          </a:prstGeom>
          <a:noFill/>
        </p:spPr>
        <p:txBody>
          <a:bodyPr wrap="square">
            <a:sp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lnSpc>
                <a:spcPct val="150000"/>
              </a:lnSpc>
            </a:pP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校园</a:t>
            </a: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e</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站</a:t>
            </a: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校园智联生活平台</a:t>
            </a:r>
            <a:endParaRPr lang="zh-CN" altLang="en-US" sz="1050" dirty="0">
              <a:solidFill>
                <a:schemeClr val="bg1"/>
              </a:solidFill>
              <a:latin typeface="华康俪金黑W8(P)" panose="020B0800000000000000" charset="-122"/>
              <a:ea typeface="华康俪金黑W8(P)" panose="020B0800000000000000" charset="-122"/>
              <a:cs typeface="华康俪金黑W8(P)" panose="020B0800000000000000" charset="-122"/>
            </a:endParaRPr>
          </a:p>
        </p:txBody>
      </p:sp>
      <p:sp>
        <p:nvSpPr>
          <p:cNvPr id="27" name="矩形 26"/>
          <p:cNvSpPr/>
          <p:nvPr/>
        </p:nvSpPr>
        <p:spPr>
          <a:xfrm>
            <a:off x="8642350" y="370840"/>
            <a:ext cx="3549650" cy="295275"/>
          </a:xfrm>
          <a:prstGeom prst="rect">
            <a:avLst/>
          </a:prstGeom>
          <a:solidFill>
            <a:srgbClr val="8096B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8" name="矩形 27"/>
          <p:cNvSpPr/>
          <p:nvPr/>
        </p:nvSpPr>
        <p:spPr>
          <a:xfrm>
            <a:off x="8267065" y="328930"/>
            <a:ext cx="3935730" cy="336550"/>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33" name="文本框 32"/>
          <p:cNvSpPr txBox="1"/>
          <p:nvPr/>
        </p:nvSpPr>
        <p:spPr>
          <a:xfrm>
            <a:off x="8178165" y="290830"/>
            <a:ext cx="4008120" cy="500380"/>
          </a:xfrm>
          <a:prstGeom prst="rect">
            <a:avLst/>
          </a:prstGeom>
          <a:noFill/>
        </p:spPr>
        <p:txBody>
          <a:bodyPr wrap="square">
            <a:no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lnSpc>
                <a:spcPct val="150000"/>
              </a:lnSpc>
            </a:pPr>
            <a:r>
              <a:rPr lang="en-US" altLang="zh-CN" sz="120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“AISnap”——</a:t>
            </a:r>
            <a:r>
              <a:rPr lang="zh-CN" altLang="en-US" sz="120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智能格式转换平台、便捷分享工具</a:t>
            </a:r>
            <a:endParaRPr lang="zh-CN" altLang="en-US" sz="120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endParaRPr>
          </a:p>
        </p:txBody>
      </p:sp>
      <p:sp>
        <p:nvSpPr>
          <p:cNvPr id="12" name="文本框 11"/>
          <p:cNvSpPr txBox="1"/>
          <p:nvPr/>
        </p:nvSpPr>
        <p:spPr>
          <a:xfrm>
            <a:off x="932180" y="624205"/>
            <a:ext cx="1787525" cy="521970"/>
          </a:xfrm>
          <a:prstGeom prst="rect">
            <a:avLst/>
          </a:prstGeom>
        </p:spPr>
        <p:txBody>
          <a:bodyPr wrap="square">
            <a:spAutoFit/>
          </a:bodyPr>
          <a:lstStyle/>
          <a:p>
            <a:pPr algn="dist"/>
            <a:r>
              <a:rPr lang="en-US" altLang="zh-CN" sz="1400" dirty="0">
                <a:solidFill>
                  <a:srgbClr val="1279EF"/>
                </a:solidFill>
                <a:latin typeface="华康俪金黑W8(P)" panose="020B0800000000000000" charset="-122"/>
                <a:ea typeface="华康俪金黑W8(P)" panose="020B0800000000000000" charset="-122"/>
              </a:rPr>
              <a:t>PROJECT DESIGNS</a:t>
            </a:r>
            <a:endParaRPr lang="en-US" altLang="zh-CN" sz="1400" dirty="0">
              <a:solidFill>
                <a:srgbClr val="1279EF"/>
              </a:solidFill>
              <a:latin typeface="华康俪金黑W8(P)" panose="020B0800000000000000" charset="-122"/>
              <a:ea typeface="华康俪金黑W8(P)" panose="020B0800000000000000" charset="-122"/>
            </a:endParaRPr>
          </a:p>
          <a:p>
            <a:pPr algn="dist"/>
            <a:endParaRPr lang="en-US" altLang="zh-CN" sz="1400" dirty="0">
              <a:solidFill>
                <a:srgbClr val="1279EF"/>
              </a:solidFill>
              <a:latin typeface="华康俪金黑W8(P)" panose="020B0800000000000000" charset="-122"/>
              <a:ea typeface="华康俪金黑W8(P)" panose="020B0800000000000000" charset="-122"/>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任意多边形: 形状 29"/>
          <p:cNvSpPr/>
          <p:nvPr/>
        </p:nvSpPr>
        <p:spPr>
          <a:xfrm>
            <a:off x="0" y="546574"/>
            <a:ext cx="12192000" cy="6054187"/>
          </a:xfrm>
          <a:custGeom>
            <a:avLst/>
            <a:gdLst>
              <a:gd name="connsiteX0" fmla="*/ 0 w 12192000"/>
              <a:gd name="connsiteY0" fmla="*/ 0 h 6250131"/>
              <a:gd name="connsiteX1" fmla="*/ 12192000 w 12192000"/>
              <a:gd name="connsiteY1" fmla="*/ 0 h 6250131"/>
              <a:gd name="connsiteX2" fmla="*/ 12192000 w 12192000"/>
              <a:gd name="connsiteY2" fmla="*/ 5368255 h 6250131"/>
              <a:gd name="connsiteX3" fmla="*/ 12091839 w 12192000"/>
              <a:gd name="connsiteY3" fmla="*/ 5400973 h 6250131"/>
              <a:gd name="connsiteX4" fmla="*/ 10896600 w 12192000"/>
              <a:gd name="connsiteY4" fmla="*/ 6076950 h 6250131"/>
              <a:gd name="connsiteX5" fmla="*/ 9505950 w 12192000"/>
              <a:gd name="connsiteY5" fmla="*/ 5695950 h 6250131"/>
              <a:gd name="connsiteX6" fmla="*/ 7677150 w 12192000"/>
              <a:gd name="connsiteY6" fmla="*/ 6210300 h 6250131"/>
              <a:gd name="connsiteX7" fmla="*/ 5276850 w 12192000"/>
              <a:gd name="connsiteY7" fmla="*/ 5772150 h 6250131"/>
              <a:gd name="connsiteX8" fmla="*/ 3486150 w 12192000"/>
              <a:gd name="connsiteY8" fmla="*/ 6248400 h 6250131"/>
              <a:gd name="connsiteX9" fmla="*/ 1409700 w 12192000"/>
              <a:gd name="connsiteY9" fmla="*/ 5562600 h 6250131"/>
              <a:gd name="connsiteX10" fmla="*/ 3721 w 12192000"/>
              <a:gd name="connsiteY10" fmla="*/ 5769322 h 6250131"/>
              <a:gd name="connsiteX11" fmla="*/ 0 w 12192000"/>
              <a:gd name="connsiteY11" fmla="*/ 5771157 h 6250131"/>
              <a:gd name="connsiteX12" fmla="*/ 0 w 12192000"/>
              <a:gd name="connsiteY12" fmla="*/ 0 h 625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250131">
                <a:moveTo>
                  <a:pt x="0" y="0"/>
                </a:moveTo>
                <a:lnTo>
                  <a:pt x="12192000" y="0"/>
                </a:lnTo>
                <a:lnTo>
                  <a:pt x="12192000" y="5368255"/>
                </a:lnTo>
                <a:lnTo>
                  <a:pt x="12091839" y="5400973"/>
                </a:lnTo>
                <a:cubicBezTo>
                  <a:pt x="11683603" y="5562005"/>
                  <a:pt x="11270456" y="6036469"/>
                  <a:pt x="10896600" y="6076950"/>
                </a:cubicBezTo>
                <a:cubicBezTo>
                  <a:pt x="10398125" y="6130925"/>
                  <a:pt x="10042525" y="5673725"/>
                  <a:pt x="9505950" y="5695950"/>
                </a:cubicBezTo>
                <a:cubicBezTo>
                  <a:pt x="8969375" y="5718175"/>
                  <a:pt x="8382000" y="6197600"/>
                  <a:pt x="7677150" y="6210300"/>
                </a:cubicBezTo>
                <a:cubicBezTo>
                  <a:pt x="6972300" y="6223000"/>
                  <a:pt x="5975350" y="5765800"/>
                  <a:pt x="5276850" y="5772150"/>
                </a:cubicBezTo>
                <a:cubicBezTo>
                  <a:pt x="4578350" y="5778500"/>
                  <a:pt x="4130675" y="6283325"/>
                  <a:pt x="3486150" y="6248400"/>
                </a:cubicBezTo>
                <a:cubicBezTo>
                  <a:pt x="2841625" y="6213475"/>
                  <a:pt x="2044700" y="5607050"/>
                  <a:pt x="1409700" y="5562600"/>
                </a:cubicBezTo>
                <a:cubicBezTo>
                  <a:pt x="933450" y="5529263"/>
                  <a:pt x="391120" y="5594152"/>
                  <a:pt x="3721" y="5769322"/>
                </a:cubicBezTo>
                <a:lnTo>
                  <a:pt x="0" y="5771157"/>
                </a:lnTo>
                <a:lnTo>
                  <a:pt x="0" y="0"/>
                </a:lnTo>
                <a:close/>
              </a:path>
            </a:pathLst>
          </a:custGeom>
          <a:solidFill>
            <a:srgbClr val="1279EF">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华康俪金黑W8(P)" panose="020B0800000000000000" charset="-122"/>
              <a:ea typeface="华康俪金黑W8(P)" panose="020B0800000000000000" charset="-122"/>
            </a:endParaRPr>
          </a:p>
        </p:txBody>
      </p:sp>
      <p:sp>
        <p:nvSpPr>
          <p:cNvPr id="31" name="任意多边形: 形状 30"/>
          <p:cNvSpPr/>
          <p:nvPr/>
        </p:nvSpPr>
        <p:spPr>
          <a:xfrm>
            <a:off x="0" y="279489"/>
            <a:ext cx="12192000" cy="6054187"/>
          </a:xfrm>
          <a:custGeom>
            <a:avLst/>
            <a:gdLst>
              <a:gd name="connsiteX0" fmla="*/ 0 w 12192000"/>
              <a:gd name="connsiteY0" fmla="*/ 0 h 6250131"/>
              <a:gd name="connsiteX1" fmla="*/ 12192000 w 12192000"/>
              <a:gd name="connsiteY1" fmla="*/ 0 h 6250131"/>
              <a:gd name="connsiteX2" fmla="*/ 12192000 w 12192000"/>
              <a:gd name="connsiteY2" fmla="*/ 5368255 h 6250131"/>
              <a:gd name="connsiteX3" fmla="*/ 12091839 w 12192000"/>
              <a:gd name="connsiteY3" fmla="*/ 5400973 h 6250131"/>
              <a:gd name="connsiteX4" fmla="*/ 10896600 w 12192000"/>
              <a:gd name="connsiteY4" fmla="*/ 6076950 h 6250131"/>
              <a:gd name="connsiteX5" fmla="*/ 9505950 w 12192000"/>
              <a:gd name="connsiteY5" fmla="*/ 5695950 h 6250131"/>
              <a:gd name="connsiteX6" fmla="*/ 7677150 w 12192000"/>
              <a:gd name="connsiteY6" fmla="*/ 6210300 h 6250131"/>
              <a:gd name="connsiteX7" fmla="*/ 5276850 w 12192000"/>
              <a:gd name="connsiteY7" fmla="*/ 5772150 h 6250131"/>
              <a:gd name="connsiteX8" fmla="*/ 3486150 w 12192000"/>
              <a:gd name="connsiteY8" fmla="*/ 6248400 h 6250131"/>
              <a:gd name="connsiteX9" fmla="*/ 1409700 w 12192000"/>
              <a:gd name="connsiteY9" fmla="*/ 5562600 h 6250131"/>
              <a:gd name="connsiteX10" fmla="*/ 3721 w 12192000"/>
              <a:gd name="connsiteY10" fmla="*/ 5769322 h 6250131"/>
              <a:gd name="connsiteX11" fmla="*/ 0 w 12192000"/>
              <a:gd name="connsiteY11" fmla="*/ 5771157 h 6250131"/>
              <a:gd name="connsiteX12" fmla="*/ 0 w 12192000"/>
              <a:gd name="connsiteY12" fmla="*/ 0 h 625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250131">
                <a:moveTo>
                  <a:pt x="0" y="0"/>
                </a:moveTo>
                <a:lnTo>
                  <a:pt x="12192000" y="0"/>
                </a:lnTo>
                <a:lnTo>
                  <a:pt x="12192000" y="5368255"/>
                </a:lnTo>
                <a:lnTo>
                  <a:pt x="12091839" y="5400973"/>
                </a:lnTo>
                <a:cubicBezTo>
                  <a:pt x="11683603" y="5562005"/>
                  <a:pt x="11270456" y="6036469"/>
                  <a:pt x="10896600" y="6076950"/>
                </a:cubicBezTo>
                <a:cubicBezTo>
                  <a:pt x="10398125" y="6130925"/>
                  <a:pt x="10042525" y="5673725"/>
                  <a:pt x="9505950" y="5695950"/>
                </a:cubicBezTo>
                <a:cubicBezTo>
                  <a:pt x="8969375" y="5718175"/>
                  <a:pt x="8382000" y="6197600"/>
                  <a:pt x="7677150" y="6210300"/>
                </a:cubicBezTo>
                <a:cubicBezTo>
                  <a:pt x="6972300" y="6223000"/>
                  <a:pt x="5975350" y="5765800"/>
                  <a:pt x="5276850" y="5772150"/>
                </a:cubicBezTo>
                <a:cubicBezTo>
                  <a:pt x="4578350" y="5778500"/>
                  <a:pt x="4130675" y="6283325"/>
                  <a:pt x="3486150" y="6248400"/>
                </a:cubicBezTo>
                <a:cubicBezTo>
                  <a:pt x="2841625" y="6213475"/>
                  <a:pt x="2044700" y="5607050"/>
                  <a:pt x="1409700" y="5562600"/>
                </a:cubicBezTo>
                <a:cubicBezTo>
                  <a:pt x="933450" y="5529263"/>
                  <a:pt x="391120" y="5594152"/>
                  <a:pt x="3721" y="5769322"/>
                </a:cubicBezTo>
                <a:lnTo>
                  <a:pt x="0" y="5771157"/>
                </a:lnTo>
                <a:lnTo>
                  <a:pt x="0" y="0"/>
                </a:lnTo>
                <a:close/>
              </a:path>
            </a:pathLst>
          </a:custGeom>
          <a:solidFill>
            <a:srgbClr val="1279EF">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华康俪金黑W8(P)" panose="020B0800000000000000" charset="-122"/>
              <a:ea typeface="华康俪金黑W8(P)" panose="020B0800000000000000" charset="-122"/>
            </a:endParaRPr>
          </a:p>
        </p:txBody>
      </p:sp>
      <p:sp>
        <p:nvSpPr>
          <p:cNvPr id="32" name="任意多边形: 形状 31"/>
          <p:cNvSpPr/>
          <p:nvPr/>
        </p:nvSpPr>
        <p:spPr>
          <a:xfrm>
            <a:off x="0" y="0"/>
            <a:ext cx="12192000" cy="6054187"/>
          </a:xfrm>
          <a:custGeom>
            <a:avLst/>
            <a:gdLst>
              <a:gd name="connsiteX0" fmla="*/ 0 w 12192000"/>
              <a:gd name="connsiteY0" fmla="*/ 0 h 6250131"/>
              <a:gd name="connsiteX1" fmla="*/ 12192000 w 12192000"/>
              <a:gd name="connsiteY1" fmla="*/ 0 h 6250131"/>
              <a:gd name="connsiteX2" fmla="*/ 12192000 w 12192000"/>
              <a:gd name="connsiteY2" fmla="*/ 5368255 h 6250131"/>
              <a:gd name="connsiteX3" fmla="*/ 12091839 w 12192000"/>
              <a:gd name="connsiteY3" fmla="*/ 5400973 h 6250131"/>
              <a:gd name="connsiteX4" fmla="*/ 10896600 w 12192000"/>
              <a:gd name="connsiteY4" fmla="*/ 6076950 h 6250131"/>
              <a:gd name="connsiteX5" fmla="*/ 9505950 w 12192000"/>
              <a:gd name="connsiteY5" fmla="*/ 5695950 h 6250131"/>
              <a:gd name="connsiteX6" fmla="*/ 7677150 w 12192000"/>
              <a:gd name="connsiteY6" fmla="*/ 6210300 h 6250131"/>
              <a:gd name="connsiteX7" fmla="*/ 5276850 w 12192000"/>
              <a:gd name="connsiteY7" fmla="*/ 5772150 h 6250131"/>
              <a:gd name="connsiteX8" fmla="*/ 3486150 w 12192000"/>
              <a:gd name="connsiteY8" fmla="*/ 6248400 h 6250131"/>
              <a:gd name="connsiteX9" fmla="*/ 1409700 w 12192000"/>
              <a:gd name="connsiteY9" fmla="*/ 5562600 h 6250131"/>
              <a:gd name="connsiteX10" fmla="*/ 3721 w 12192000"/>
              <a:gd name="connsiteY10" fmla="*/ 5769322 h 6250131"/>
              <a:gd name="connsiteX11" fmla="*/ 0 w 12192000"/>
              <a:gd name="connsiteY11" fmla="*/ 5771157 h 6250131"/>
              <a:gd name="connsiteX12" fmla="*/ 0 w 12192000"/>
              <a:gd name="connsiteY12" fmla="*/ 0 h 625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250131">
                <a:moveTo>
                  <a:pt x="0" y="0"/>
                </a:moveTo>
                <a:lnTo>
                  <a:pt x="12192000" y="0"/>
                </a:lnTo>
                <a:lnTo>
                  <a:pt x="12192000" y="5368255"/>
                </a:lnTo>
                <a:lnTo>
                  <a:pt x="12091839" y="5400973"/>
                </a:lnTo>
                <a:cubicBezTo>
                  <a:pt x="11683603" y="5562005"/>
                  <a:pt x="11270456" y="6036469"/>
                  <a:pt x="10896600" y="6076950"/>
                </a:cubicBezTo>
                <a:cubicBezTo>
                  <a:pt x="10398125" y="6130925"/>
                  <a:pt x="10042525" y="5673725"/>
                  <a:pt x="9505950" y="5695950"/>
                </a:cubicBezTo>
                <a:cubicBezTo>
                  <a:pt x="8969375" y="5718175"/>
                  <a:pt x="8382000" y="6197600"/>
                  <a:pt x="7677150" y="6210300"/>
                </a:cubicBezTo>
                <a:cubicBezTo>
                  <a:pt x="6972300" y="6223000"/>
                  <a:pt x="5975350" y="5765800"/>
                  <a:pt x="5276850" y="5772150"/>
                </a:cubicBezTo>
                <a:cubicBezTo>
                  <a:pt x="4578350" y="5778500"/>
                  <a:pt x="4130675" y="6283325"/>
                  <a:pt x="3486150" y="6248400"/>
                </a:cubicBezTo>
                <a:cubicBezTo>
                  <a:pt x="2841625" y="6213475"/>
                  <a:pt x="2044700" y="5607050"/>
                  <a:pt x="1409700" y="5562600"/>
                </a:cubicBezTo>
                <a:cubicBezTo>
                  <a:pt x="933450" y="5529263"/>
                  <a:pt x="391120" y="5594152"/>
                  <a:pt x="3721" y="5769322"/>
                </a:cubicBezTo>
                <a:lnTo>
                  <a:pt x="0" y="5771157"/>
                </a:lnTo>
                <a:lnTo>
                  <a:pt x="0" y="0"/>
                </a:lnTo>
                <a:close/>
              </a:path>
            </a:pathLst>
          </a:cu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华康俪金黑W8(P)" panose="020B0800000000000000" charset="-122"/>
              <a:ea typeface="华康俪金黑W8(P)" panose="020B0800000000000000" charset="-122"/>
            </a:endParaRPr>
          </a:p>
        </p:txBody>
      </p:sp>
      <p:sp>
        <p:nvSpPr>
          <p:cNvPr id="19" name="文本框 18"/>
          <p:cNvSpPr txBox="1"/>
          <p:nvPr/>
        </p:nvSpPr>
        <p:spPr>
          <a:xfrm flipH="1">
            <a:off x="700570" y="1119769"/>
            <a:ext cx="3649007" cy="829945"/>
          </a:xfrm>
          <a:prstGeom prst="rect">
            <a:avLst/>
          </a:prstGeom>
          <a:noFill/>
        </p:spPr>
        <p:txBody>
          <a:bodyPr wrap="square" rtlCol="0">
            <a:spAutoFit/>
          </a:bodyPr>
          <a:lstStyle>
            <a:defPPr>
              <a:defRPr lang="zh-CN"/>
            </a:defPPr>
            <a:lvl1pPr algn="dist">
              <a:defRPr sz="4800">
                <a:solidFill>
                  <a:schemeClr val="bg1"/>
                </a:solidFill>
                <a:latin typeface="钉钉进步体" panose="00020600040101010101" pitchFamily="18" charset="-122"/>
                <a:ea typeface="钉钉进步体" panose="00020600040101010101" pitchFamily="18" charset="-122"/>
                <a:cs typeface="包图简圆体" panose="02010601030101010101" charset="-122"/>
              </a:defRPr>
            </a:lvl1pPr>
          </a:lstStyle>
          <a:p>
            <a:pPr algn="l"/>
            <a:r>
              <a:rPr lang="zh-CN" altLang="en-US" dirty="0">
                <a:latin typeface="华康俪金黑W8(P)" panose="020B0800000000000000" charset="-122"/>
                <a:ea typeface="华康俪金黑W8(P)" panose="020B0800000000000000" charset="-122"/>
              </a:rPr>
              <a:t>三、</a:t>
            </a:r>
            <a:endParaRPr lang="zh-CN" altLang="en-US" dirty="0">
              <a:latin typeface="华康俪金黑W8(P)" panose="020B0800000000000000" charset="-122"/>
              <a:ea typeface="华康俪金黑W8(P)" panose="020B0800000000000000" charset="-122"/>
            </a:endParaRPr>
          </a:p>
        </p:txBody>
      </p:sp>
      <p:sp>
        <p:nvSpPr>
          <p:cNvPr id="20" name="文本框 19"/>
          <p:cNvSpPr txBox="1"/>
          <p:nvPr/>
        </p:nvSpPr>
        <p:spPr>
          <a:xfrm>
            <a:off x="826135" y="2099310"/>
            <a:ext cx="5796915" cy="1715770"/>
          </a:xfrm>
          <a:prstGeom prst="rect">
            <a:avLst/>
          </a:prstGeom>
          <a:noFill/>
        </p:spPr>
        <p:txBody>
          <a:bodyPr wrap="square" rtlCol="0">
            <a:spAutoFit/>
          </a:bodyPr>
          <a:lstStyle>
            <a:defPPr>
              <a:defRPr lang="zh-CN"/>
            </a:defPPr>
            <a:lvl1pPr algn="dist">
              <a:lnSpc>
                <a:spcPct val="120000"/>
              </a:lnSpc>
              <a:defRPr sz="3600" b="1" spc="300">
                <a:solidFill>
                  <a:schemeClr val="bg1"/>
                </a:solidFill>
                <a:latin typeface="微软雅黑" panose="020B0503020204020204" pitchFamily="34" charset="-122"/>
                <a:ea typeface="微软雅黑" panose="020B0503020204020204" pitchFamily="34" charset="-122"/>
                <a:cs typeface="阿里巴巴普惠体 Medium" panose="00020600040101010101" pitchFamily="18" charset="-122"/>
              </a:defRPr>
            </a:lvl1pPr>
          </a:lstStyle>
          <a:p>
            <a:r>
              <a:rPr lang="zh-CN" altLang="en-US" sz="8800" b="0" dirty="0">
                <a:latin typeface="华康俪金黑W8(P)" panose="020B0800000000000000" charset="-122"/>
                <a:ea typeface="华康俪金黑W8(P)" panose="020B0800000000000000" charset="-122"/>
              </a:rPr>
              <a:t>开发流程</a:t>
            </a:r>
            <a:endParaRPr lang="zh-CN" altLang="en-US" sz="8800" b="0" dirty="0">
              <a:latin typeface="华康俪金黑W8(P)" panose="020B0800000000000000" charset="-122"/>
              <a:ea typeface="华康俪金黑W8(P)" panose="020B0800000000000000" charset="-122"/>
            </a:endParaRPr>
          </a:p>
        </p:txBody>
      </p:sp>
      <p:sp>
        <p:nvSpPr>
          <p:cNvPr id="22" name="文本框 21"/>
          <p:cNvSpPr txBox="1"/>
          <p:nvPr/>
        </p:nvSpPr>
        <p:spPr>
          <a:xfrm>
            <a:off x="826135" y="4032885"/>
            <a:ext cx="5637530" cy="829945"/>
          </a:xfrm>
          <a:prstGeom prst="rect">
            <a:avLst/>
          </a:prstGeom>
          <a:noFill/>
        </p:spPr>
        <p:txBody>
          <a:bodyPr wrap="square">
            <a:spAutoFit/>
          </a:bodyPr>
          <a:lstStyle/>
          <a:p>
            <a:pPr>
              <a:lnSpc>
                <a:spcPct val="150000"/>
              </a:lnSpc>
            </a:pPr>
            <a:r>
              <a:rPr lang="zh-CN" altLang="en-US" sz="1600" spc="120" dirty="0">
                <a:solidFill>
                  <a:schemeClr val="bg1">
                    <a:lumMod val="95000"/>
                  </a:schemeClr>
                </a:solidFill>
                <a:latin typeface="华康俪金黑W8(P)" panose="020B0800000000000000" charset="-122"/>
                <a:ea typeface="华康俪金黑W8(P)" panose="020B0800000000000000" charset="-122"/>
                <a:cs typeface="阿里巴巴普惠体" panose="00020600040101010101" pitchFamily="18" charset="-122"/>
              </a:rPr>
              <a:t>采用通义灵码全流程辅助开发，项目开发文档、整体项目架构，核心代码生成、</a:t>
            </a:r>
            <a:r>
              <a:rPr lang="en-US" altLang="zh-CN" sz="1600" spc="120" dirty="0">
                <a:solidFill>
                  <a:schemeClr val="bg1">
                    <a:lumMod val="95000"/>
                  </a:schemeClr>
                </a:solidFill>
                <a:latin typeface="华康俪金黑W8(P)" panose="020B0800000000000000" charset="-122"/>
                <a:ea typeface="华康俪金黑W8(P)" panose="020B0800000000000000" charset="-122"/>
                <a:cs typeface="阿里巴巴普惠体" panose="00020600040101010101" pitchFamily="18" charset="-122"/>
              </a:rPr>
              <a:t>Bug</a:t>
            </a:r>
            <a:r>
              <a:rPr lang="zh-CN" altLang="en-US" sz="1600" spc="120" dirty="0">
                <a:solidFill>
                  <a:schemeClr val="bg1">
                    <a:lumMod val="95000"/>
                  </a:schemeClr>
                </a:solidFill>
                <a:latin typeface="华康俪金黑W8(P)" panose="020B0800000000000000" charset="-122"/>
                <a:ea typeface="华康俪金黑W8(P)" panose="020B0800000000000000" charset="-122"/>
                <a:cs typeface="阿里巴巴普惠体" panose="00020600040101010101" pitchFamily="18" charset="-122"/>
              </a:rPr>
              <a:t>修改等</a:t>
            </a:r>
            <a:endParaRPr lang="zh-CN" altLang="en-US" sz="1600" spc="120" dirty="0">
              <a:solidFill>
                <a:schemeClr val="bg1">
                  <a:lumMod val="95000"/>
                </a:schemeClr>
              </a:solidFill>
              <a:latin typeface="华康俪金黑W8(P)" panose="020B0800000000000000" charset="-122"/>
              <a:ea typeface="华康俪金黑W8(P)" panose="020B0800000000000000" charset="-122"/>
              <a:cs typeface="阿里巴巴普惠体" panose="00020600040101010101" pitchFamily="18" charset="-122"/>
            </a:endParaRPr>
          </a:p>
        </p:txBody>
      </p:sp>
      <p:sp>
        <p:nvSpPr>
          <p:cNvPr id="26" name="椭圆 25"/>
          <p:cNvSpPr/>
          <p:nvPr/>
        </p:nvSpPr>
        <p:spPr>
          <a:xfrm>
            <a:off x="11224393" y="732460"/>
            <a:ext cx="539386" cy="539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康俪金黑W8(P)" panose="020B0800000000000000" charset="-122"/>
              <a:ea typeface="华康俪金黑W8(P)" panose="020B0800000000000000" charset="-122"/>
            </a:endParaRPr>
          </a:p>
        </p:txBody>
      </p:sp>
      <p:cxnSp>
        <p:nvCxnSpPr>
          <p:cNvPr id="27" name="直接连接符 26"/>
          <p:cNvCxnSpPr/>
          <p:nvPr/>
        </p:nvCxnSpPr>
        <p:spPr>
          <a:xfrm flipH="1">
            <a:off x="11494086" y="1379505"/>
            <a:ext cx="0" cy="10136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227387" y="2443986"/>
            <a:ext cx="533398" cy="1714500"/>
          </a:xfrm>
          <a:prstGeom prst="rect">
            <a:avLst/>
          </a:prstGeom>
          <a:noFill/>
        </p:spPr>
        <p:txBody>
          <a:bodyPr wrap="square" rtlCol="0">
            <a:spAutoFit/>
          </a:bodyPr>
          <a:lstStyle>
            <a:defPPr>
              <a:defRPr lang="zh-CN"/>
            </a:defPPr>
            <a:lvl1pPr algn="dist">
              <a:lnSpc>
                <a:spcPct val="120000"/>
              </a:lnSpc>
              <a:defRPr sz="2200" spc="30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pPr algn="ctr"/>
            <a:r>
              <a:rPr lang="zh-CN" altLang="en-US" dirty="0">
                <a:latin typeface="华康俪金黑W8(P)" panose="020B0800000000000000" charset="-122"/>
                <a:ea typeface="华康俪金黑W8(P)" panose="020B0800000000000000" charset="-122"/>
              </a:rPr>
              <a:t>开发流程</a:t>
            </a:r>
            <a:endParaRPr lang="zh-CN" altLang="en-US" dirty="0">
              <a:latin typeface="华康俪金黑W8(P)" panose="020B0800000000000000" charset="-122"/>
              <a:ea typeface="华康俪金黑W8(P)" panose="020B0800000000000000" charset="-122"/>
            </a:endParaRPr>
          </a:p>
        </p:txBody>
      </p:sp>
      <p:sp>
        <p:nvSpPr>
          <p:cNvPr id="29" name="文本框 28"/>
          <p:cNvSpPr txBox="1"/>
          <p:nvPr/>
        </p:nvSpPr>
        <p:spPr>
          <a:xfrm flipH="1">
            <a:off x="11254346" y="814020"/>
            <a:ext cx="495684" cy="400110"/>
          </a:xfrm>
          <a:prstGeom prst="rect">
            <a:avLst/>
          </a:prstGeom>
          <a:noFill/>
        </p:spPr>
        <p:txBody>
          <a:bodyPr wrap="square" rtlCol="0">
            <a:spAutoFit/>
          </a:bodyPr>
          <a:lstStyle>
            <a:defPPr>
              <a:defRPr lang="zh-CN"/>
            </a:defPPr>
            <a:lvl1pPr algn="dist">
              <a:defRPr sz="200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r>
              <a:rPr lang="en-US" altLang="zh-CN" dirty="0">
                <a:solidFill>
                  <a:srgbClr val="1279EF"/>
                </a:solidFill>
                <a:latin typeface="华康俪金黑W8(P)" panose="020B0800000000000000" charset="-122"/>
                <a:ea typeface="华康俪金黑W8(P)" panose="020B0800000000000000" charset="-122"/>
              </a:rPr>
              <a:t>03</a:t>
            </a:r>
            <a:endParaRPr lang="en-US" altLang="zh-CN" dirty="0">
              <a:solidFill>
                <a:srgbClr val="1279EF"/>
              </a:solidFill>
              <a:latin typeface="华康俪金黑W8(P)" panose="020B0800000000000000" charset="-122"/>
              <a:ea typeface="华康俪金黑W8(P)" panose="020B0800000000000000" charset="-122"/>
            </a:endParaRPr>
          </a:p>
        </p:txBody>
      </p:sp>
      <p:sp>
        <p:nvSpPr>
          <p:cNvPr id="2" name="文本框 1"/>
          <p:cNvSpPr txBox="1"/>
          <p:nvPr/>
        </p:nvSpPr>
        <p:spPr>
          <a:xfrm>
            <a:off x="826135" y="1664335"/>
            <a:ext cx="10041255" cy="1445260"/>
          </a:xfrm>
          <a:prstGeom prst="rect">
            <a:avLst/>
          </a:prstGeom>
          <a:noFill/>
        </p:spPr>
        <p:txBody>
          <a:bodyPr wrap="square" rtlCol="0">
            <a:spAutoFit/>
          </a:bodyPr>
          <a:lstStyle>
            <a:defPPr>
              <a:defRPr lang="zh-CN"/>
            </a:defPPr>
            <a:lvl1pPr>
              <a:defRPr sz="8800" spc="-150">
                <a:solidFill>
                  <a:schemeClr val="bg1">
                    <a:alpha val="13000"/>
                  </a:schemeClr>
                </a:soli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r>
              <a:rPr lang="en-US" altLang="zh-CN" dirty="0">
                <a:latin typeface="华康俪金黑W8(P)" panose="020B0800000000000000" charset="-122"/>
                <a:ea typeface="华康俪金黑W8(P)" panose="020B0800000000000000" charset="-122"/>
              </a:rPr>
              <a:t>DEMONSTRATION</a:t>
            </a:r>
            <a:endParaRPr lang="en-US" altLang="zh-CN" dirty="0">
              <a:latin typeface="华康俪金黑W8(P)" panose="020B0800000000000000" charset="-122"/>
              <a:ea typeface="华康俪金黑W8(P)" panose="020B0800000000000000" charset="-122"/>
            </a:endParaRPr>
          </a:p>
        </p:txBody>
      </p:sp>
      <p:sp>
        <p:nvSpPr>
          <p:cNvPr id="6" name="矩形 5"/>
          <p:cNvSpPr/>
          <p:nvPr/>
        </p:nvSpPr>
        <p:spPr>
          <a:xfrm flipV="1">
            <a:off x="916940" y="3738880"/>
            <a:ext cx="5546725"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华康俪金黑W8(P)" panose="020B0800000000000000" charset="-122"/>
              <a:ea typeface="华康俪金黑W8(P)" panose="020B0800000000000000" charset="-12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p:cNvSpPr/>
          <p:nvPr/>
        </p:nvSpPr>
        <p:spPr>
          <a:xfrm>
            <a:off x="255454" y="322948"/>
            <a:ext cx="539386" cy="539386"/>
          </a:xfrm>
          <a:prstGeom prst="ellipse">
            <a:avLst/>
          </a:prstGeom>
          <a:solidFill>
            <a:srgbClr val="1279EF"/>
          </a:solidFill>
          <a:ln w="12700"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康俪金黑W8(P)" panose="020B0800000000000000" charset="-122"/>
              <a:ea typeface="华康俪金黑W8(P)" panose="020B0800000000000000" charset="-122"/>
            </a:endParaRPr>
          </a:p>
        </p:txBody>
      </p:sp>
      <p:sp>
        <p:nvSpPr>
          <p:cNvPr id="31" name="文本框 30"/>
          <p:cNvSpPr txBox="1"/>
          <p:nvPr/>
        </p:nvSpPr>
        <p:spPr>
          <a:xfrm>
            <a:off x="913130" y="252730"/>
            <a:ext cx="2351405" cy="497205"/>
          </a:xfrm>
          <a:prstGeom prst="rect">
            <a:avLst/>
          </a:prstGeom>
          <a:noFill/>
        </p:spPr>
        <p:txBody>
          <a:bodyPr wrap="square" rtlCol="0">
            <a:spAutoFit/>
          </a:bodyPr>
          <a:lstStyle>
            <a:defPPr>
              <a:defRPr lang="zh-CN"/>
            </a:defPPr>
            <a:lvl1pPr algn="dist">
              <a:lnSpc>
                <a:spcPct val="120000"/>
              </a:lnSpc>
              <a:defRPr sz="2200" b="1" spc="300">
                <a:solidFill>
                  <a:srgbClr val="1279EF"/>
                </a:solidFill>
                <a:latin typeface="微软雅黑" panose="020B0503020204020204" pitchFamily="34" charset="-122"/>
                <a:ea typeface="微软雅黑" panose="020B0503020204020204" pitchFamily="34" charset="-122"/>
                <a:cs typeface="阿里巴巴普惠体 Medium" panose="00020600040101010101" pitchFamily="18" charset="-122"/>
              </a:defRPr>
            </a:lvl1pPr>
          </a:lstStyle>
          <a:p>
            <a:r>
              <a:rPr lang="zh-CN" altLang="en-US" dirty="0">
                <a:latin typeface="华康俪金黑W8(P)" panose="020B0800000000000000" charset="-122"/>
                <a:ea typeface="华康俪金黑W8(P)" panose="020B0800000000000000" charset="-122"/>
                <a:sym typeface="+mn-ea"/>
              </a:rPr>
              <a:t>灵码辅助开发</a:t>
            </a:r>
            <a:endParaRPr lang="zh-CN" altLang="en-US" dirty="0">
              <a:latin typeface="华康俪金黑W8(P)" panose="020B0800000000000000" charset="-122"/>
              <a:ea typeface="华康俪金黑W8(P)" panose="020B0800000000000000" charset="-122"/>
              <a:sym typeface="+mn-ea"/>
            </a:endParaRPr>
          </a:p>
        </p:txBody>
      </p:sp>
      <p:sp>
        <p:nvSpPr>
          <p:cNvPr id="32" name="文本框 31"/>
          <p:cNvSpPr txBox="1"/>
          <p:nvPr/>
        </p:nvSpPr>
        <p:spPr>
          <a:xfrm flipH="1">
            <a:off x="276574" y="392586"/>
            <a:ext cx="497146" cy="400110"/>
          </a:xfrm>
          <a:prstGeom prst="rect">
            <a:avLst/>
          </a:prstGeom>
          <a:noFill/>
        </p:spPr>
        <p:txBody>
          <a:bodyPr wrap="square" rtlCol="0">
            <a:spAutoFit/>
          </a:bodyPr>
          <a:lstStyle>
            <a:defPPr>
              <a:defRPr lang="zh-CN"/>
            </a:defPPr>
            <a:lvl1pPr algn="dist">
              <a:defRPr sz="200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r>
              <a:rPr lang="en-US" altLang="zh-CN" dirty="0">
                <a:latin typeface="华康俪金黑W8(P)" panose="020B0800000000000000" charset="-122"/>
                <a:ea typeface="华康俪金黑W8(P)" panose="020B0800000000000000" charset="-122"/>
              </a:rPr>
              <a:t>01</a:t>
            </a:r>
            <a:endParaRPr lang="en-US" altLang="zh-CN" dirty="0">
              <a:latin typeface="华康俪金黑W8(P)" panose="020B0800000000000000" charset="-122"/>
              <a:ea typeface="华康俪金黑W8(P)" panose="020B0800000000000000" charset="-122"/>
            </a:endParaRPr>
          </a:p>
        </p:txBody>
      </p:sp>
      <p:sp>
        <p:nvSpPr>
          <p:cNvPr id="34" name="文本框 33"/>
          <p:cNvSpPr txBox="1"/>
          <p:nvPr/>
        </p:nvSpPr>
        <p:spPr>
          <a:xfrm>
            <a:off x="932180" y="624205"/>
            <a:ext cx="2239010" cy="306705"/>
          </a:xfrm>
          <a:prstGeom prst="rect">
            <a:avLst/>
          </a:prstGeom>
        </p:spPr>
        <p:txBody>
          <a:bodyPr wrap="square">
            <a:spAutoFit/>
          </a:bodyPr>
          <a:lstStyle/>
          <a:p>
            <a:pPr algn="dist"/>
            <a:r>
              <a:rPr lang="en-US" altLang="zh-CN" sz="1400" dirty="0">
                <a:solidFill>
                  <a:srgbClr val="1279EF"/>
                </a:solidFill>
                <a:latin typeface="华康俪金黑W8(P)" panose="020B0800000000000000" charset="-122"/>
                <a:ea typeface="华康俪金黑W8(P)" panose="020B0800000000000000" charset="-122"/>
              </a:rPr>
              <a:t>Tong Yi Ling Ma</a:t>
            </a:r>
            <a:endParaRPr lang="zh-CN" altLang="en-US" sz="1400" dirty="0">
              <a:solidFill>
                <a:srgbClr val="1279EF"/>
              </a:solidFill>
              <a:latin typeface="华康俪金黑W8(P)" panose="020B0800000000000000" charset="-122"/>
              <a:ea typeface="华康俪金黑W8(P)" panose="020B0800000000000000" charset="-122"/>
            </a:endParaRPr>
          </a:p>
        </p:txBody>
      </p:sp>
      <p:sp>
        <p:nvSpPr>
          <p:cNvPr id="15" name="矩形 14"/>
          <p:cNvSpPr/>
          <p:nvPr/>
        </p:nvSpPr>
        <p:spPr>
          <a:xfrm>
            <a:off x="0" y="6535053"/>
            <a:ext cx="12192000" cy="322948"/>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17" name="文本框 16"/>
          <p:cNvSpPr txBox="1"/>
          <p:nvPr/>
        </p:nvSpPr>
        <p:spPr>
          <a:xfrm>
            <a:off x="3768725" y="5601335"/>
            <a:ext cx="4693920" cy="645160"/>
          </a:xfrm>
          <a:prstGeom prst="rect">
            <a:avLst/>
          </a:prstGeom>
          <a:noFill/>
        </p:spPr>
        <p:txBody>
          <a:bodyPr wrap="square">
            <a:spAutoFit/>
          </a:bodyPr>
          <a:lstStyle>
            <a:defPPr>
              <a:defRPr lang="zh-CN"/>
            </a:defPPr>
            <a:lvl1pPr>
              <a:lnSpc>
                <a:spcPct val="150000"/>
              </a:lnSpc>
              <a:defRPr sz="1200" spc="12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r>
              <a:rPr lang="zh-CN" altLang="en-US" sz="2400" b="1" dirty="0">
                <a:latin typeface="华康俪金黑W8(P)" panose="020B0800000000000000" charset="-122"/>
                <a:ea typeface="华康俪金黑W8(P)" panose="020B0800000000000000" charset="-122"/>
              </a:rPr>
              <a:t>通义灵码辅助全流程开发</a:t>
            </a:r>
            <a:endParaRPr lang="zh-CN" altLang="en-US" sz="2400" b="1" dirty="0">
              <a:latin typeface="华康俪金黑W8(P)" panose="020B0800000000000000" charset="-122"/>
              <a:ea typeface="华康俪金黑W8(P)" panose="020B0800000000000000" charset="-122"/>
            </a:endParaRPr>
          </a:p>
        </p:txBody>
      </p:sp>
      <p:sp>
        <p:nvSpPr>
          <p:cNvPr id="4" name="文本框 3"/>
          <p:cNvSpPr txBox="1"/>
          <p:nvPr/>
        </p:nvSpPr>
        <p:spPr>
          <a:xfrm>
            <a:off x="8841740" y="286385"/>
            <a:ext cx="3344545" cy="575945"/>
          </a:xfrm>
          <a:prstGeom prst="rect">
            <a:avLst/>
          </a:prstGeom>
          <a:noFill/>
        </p:spPr>
        <p:txBody>
          <a:bodyPr wrap="square">
            <a:sp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lnSpc>
                <a:spcPct val="150000"/>
              </a:lnSpc>
            </a:pP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“AISnap”——</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智能格式转换平台、便捷分享</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工具</a:t>
            </a:r>
            <a:endPar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endParaRPr>
          </a:p>
        </p:txBody>
      </p:sp>
      <p:sp>
        <p:nvSpPr>
          <p:cNvPr id="24" name="矩形 23"/>
          <p:cNvSpPr/>
          <p:nvPr/>
        </p:nvSpPr>
        <p:spPr>
          <a:xfrm>
            <a:off x="9105265" y="370840"/>
            <a:ext cx="3086735" cy="295275"/>
          </a:xfrm>
          <a:prstGeom prst="rect">
            <a:avLst/>
          </a:prstGeom>
          <a:solidFill>
            <a:srgbClr val="8096B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5" name="矩形 24"/>
          <p:cNvSpPr/>
          <p:nvPr/>
        </p:nvSpPr>
        <p:spPr>
          <a:xfrm>
            <a:off x="9144000" y="328930"/>
            <a:ext cx="3058795" cy="295275"/>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6" name="文本框 25"/>
          <p:cNvSpPr txBox="1"/>
          <p:nvPr/>
        </p:nvSpPr>
        <p:spPr>
          <a:xfrm>
            <a:off x="9144000" y="290830"/>
            <a:ext cx="3131185" cy="333375"/>
          </a:xfrm>
          <a:prstGeom prst="rect">
            <a:avLst/>
          </a:prstGeom>
          <a:noFill/>
        </p:spPr>
        <p:txBody>
          <a:bodyPr wrap="square">
            <a:sp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lnSpc>
                <a:spcPct val="150000"/>
              </a:lnSpc>
            </a:pP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校园</a:t>
            </a: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e</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站</a:t>
            </a: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校园智联生活平台</a:t>
            </a:r>
            <a:endParaRPr lang="zh-CN" altLang="en-US" sz="1050" dirty="0">
              <a:solidFill>
                <a:schemeClr val="bg1"/>
              </a:solidFill>
              <a:latin typeface="华康俪金黑W8(P)" panose="020B0800000000000000" charset="-122"/>
              <a:ea typeface="华康俪金黑W8(P)" panose="020B0800000000000000" charset="-122"/>
              <a:cs typeface="华康俪金黑W8(P)" panose="020B0800000000000000" charset="-122"/>
            </a:endParaRPr>
          </a:p>
        </p:txBody>
      </p:sp>
      <p:sp>
        <p:nvSpPr>
          <p:cNvPr id="27" name="矩形 26"/>
          <p:cNvSpPr/>
          <p:nvPr/>
        </p:nvSpPr>
        <p:spPr>
          <a:xfrm>
            <a:off x="8642350" y="370840"/>
            <a:ext cx="3549650" cy="295275"/>
          </a:xfrm>
          <a:prstGeom prst="rect">
            <a:avLst/>
          </a:prstGeom>
          <a:solidFill>
            <a:srgbClr val="8096B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8" name="矩形 27"/>
          <p:cNvSpPr/>
          <p:nvPr/>
        </p:nvSpPr>
        <p:spPr>
          <a:xfrm>
            <a:off x="8267065" y="328930"/>
            <a:ext cx="3935730" cy="336550"/>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33" name="文本框 32"/>
          <p:cNvSpPr txBox="1"/>
          <p:nvPr/>
        </p:nvSpPr>
        <p:spPr>
          <a:xfrm>
            <a:off x="8178165" y="290830"/>
            <a:ext cx="4008120" cy="500380"/>
          </a:xfrm>
          <a:prstGeom prst="rect">
            <a:avLst/>
          </a:prstGeom>
          <a:noFill/>
        </p:spPr>
        <p:txBody>
          <a:bodyPr wrap="square">
            <a:no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lnSpc>
                <a:spcPct val="150000"/>
              </a:lnSpc>
            </a:pPr>
            <a:r>
              <a:rPr lang="en-US" altLang="zh-CN" sz="120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“AISnap”——</a:t>
            </a:r>
            <a:r>
              <a:rPr lang="zh-CN" altLang="en-US" sz="120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智能格式转换平台、便捷分享工具</a:t>
            </a:r>
            <a:endParaRPr lang="zh-CN" altLang="en-US" sz="120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endParaRPr>
          </a:p>
        </p:txBody>
      </p:sp>
      <p:pic>
        <p:nvPicPr>
          <p:cNvPr id="2" name="图片 1"/>
          <p:cNvPicPr/>
          <p:nvPr/>
        </p:nvPicPr>
        <p:blipFill>
          <a:blip r:embed="rId1"/>
          <a:stretch>
            <a:fillRect/>
          </a:stretch>
        </p:blipFill>
        <p:spPr>
          <a:xfrm>
            <a:off x="3634740" y="-172720"/>
            <a:ext cx="4744085" cy="2608580"/>
          </a:xfrm>
          <a:prstGeom prst="rect">
            <a:avLst/>
          </a:prstGeom>
        </p:spPr>
      </p:pic>
      <p:pic>
        <p:nvPicPr>
          <p:cNvPr id="3" name="图片 2"/>
          <p:cNvPicPr>
            <a:picLocks noChangeAspect="1"/>
          </p:cNvPicPr>
          <p:nvPr/>
        </p:nvPicPr>
        <p:blipFill>
          <a:blip r:embed="rId2"/>
          <a:stretch>
            <a:fillRect/>
          </a:stretch>
        </p:blipFill>
        <p:spPr>
          <a:xfrm>
            <a:off x="4225290" y="1716405"/>
            <a:ext cx="3740785" cy="2570480"/>
          </a:xfrm>
          <a:prstGeom prst="rect">
            <a:avLst/>
          </a:prstGeom>
        </p:spPr>
      </p:pic>
      <p:cxnSp>
        <p:nvCxnSpPr>
          <p:cNvPr id="5" name="直接箭头连接符 4"/>
          <p:cNvCxnSpPr/>
          <p:nvPr/>
        </p:nvCxnSpPr>
        <p:spPr>
          <a:xfrm>
            <a:off x="662305" y="4723765"/>
            <a:ext cx="10949305" cy="0"/>
          </a:xfrm>
          <a:prstGeom prst="straightConnector1">
            <a:avLst/>
          </a:prstGeom>
          <a:ln w="76200">
            <a:tailEnd type="arrow"/>
          </a:ln>
        </p:spPr>
        <p:style>
          <a:lnRef idx="2">
            <a:schemeClr val="accent1"/>
          </a:lnRef>
          <a:fillRef idx="0">
            <a:srgbClr val="FFFFFF"/>
          </a:fillRef>
          <a:effectRef idx="0">
            <a:srgbClr val="FFFFFF"/>
          </a:effectRef>
          <a:fontRef idx="minor">
            <a:schemeClr val="tx1"/>
          </a:fontRef>
        </p:style>
      </p:cxnSp>
      <p:sp>
        <p:nvSpPr>
          <p:cNvPr id="7" name="椭圆 6"/>
          <p:cNvSpPr/>
          <p:nvPr/>
        </p:nvSpPr>
        <p:spPr>
          <a:xfrm>
            <a:off x="2120265" y="4582160"/>
            <a:ext cx="283210" cy="283210"/>
          </a:xfrm>
          <a:prstGeom prst="ellipse">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9" name="椭圆 8"/>
          <p:cNvSpPr/>
          <p:nvPr/>
        </p:nvSpPr>
        <p:spPr>
          <a:xfrm>
            <a:off x="5954395" y="4582160"/>
            <a:ext cx="283210" cy="283210"/>
          </a:xfrm>
          <a:prstGeom prst="ellipse">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11" name="椭圆 10"/>
          <p:cNvSpPr/>
          <p:nvPr/>
        </p:nvSpPr>
        <p:spPr>
          <a:xfrm>
            <a:off x="9661525" y="4582160"/>
            <a:ext cx="283210" cy="283210"/>
          </a:xfrm>
          <a:prstGeom prst="ellipse">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13" name="文本框 12"/>
          <p:cNvSpPr txBox="1"/>
          <p:nvPr/>
        </p:nvSpPr>
        <p:spPr>
          <a:xfrm>
            <a:off x="4617720" y="4956810"/>
            <a:ext cx="2995930" cy="553085"/>
          </a:xfrm>
          <a:prstGeom prst="rect">
            <a:avLst/>
          </a:prstGeom>
          <a:noFill/>
        </p:spPr>
        <p:txBody>
          <a:bodyPr wrap="square">
            <a:spAutoFit/>
          </a:bodyPr>
          <a:lstStyle>
            <a:defPPr>
              <a:defRPr lang="zh-CN"/>
            </a:defPPr>
            <a:lvl1pPr>
              <a:lnSpc>
                <a:spcPct val="150000"/>
              </a:lnSpc>
              <a:defRPr sz="1200" spc="12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r>
              <a:rPr lang="zh-CN" altLang="en-US" sz="2000" b="1" dirty="0">
                <a:latin typeface="华康俪金黑W8(P)" panose="020B0800000000000000" charset="-122"/>
                <a:ea typeface="华康俪金黑W8(P)" panose="020B0800000000000000" charset="-122"/>
                <a:sym typeface="+mn-ea"/>
              </a:rPr>
              <a:t>撰写项目文档</a:t>
            </a:r>
            <a:endParaRPr lang="zh-CN" altLang="en-US" sz="2000" b="1" dirty="0">
              <a:latin typeface="华康俪金黑W8(P)" panose="020B0800000000000000" charset="-122"/>
              <a:ea typeface="华康俪金黑W8(P)" panose="020B0800000000000000" charset="-122"/>
              <a:sym typeface="+mn-ea"/>
            </a:endParaRPr>
          </a:p>
        </p:txBody>
      </p:sp>
      <p:sp>
        <p:nvSpPr>
          <p:cNvPr id="14" name="文本框 13"/>
          <p:cNvSpPr txBox="1"/>
          <p:nvPr/>
        </p:nvSpPr>
        <p:spPr>
          <a:xfrm>
            <a:off x="795020" y="4956810"/>
            <a:ext cx="2995930" cy="553085"/>
          </a:xfrm>
          <a:prstGeom prst="rect">
            <a:avLst/>
          </a:prstGeom>
          <a:noFill/>
        </p:spPr>
        <p:txBody>
          <a:bodyPr wrap="square">
            <a:spAutoFit/>
          </a:bodyPr>
          <a:lstStyle>
            <a:defPPr>
              <a:defRPr lang="zh-CN"/>
            </a:defPPr>
            <a:lvl1pPr>
              <a:lnSpc>
                <a:spcPct val="150000"/>
              </a:lnSpc>
              <a:defRPr sz="1200" spc="12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r>
              <a:rPr lang="zh-CN" altLang="en-US" sz="2000" b="1" dirty="0">
                <a:latin typeface="华康俪金黑W8(P)" panose="020B0800000000000000" charset="-122"/>
                <a:ea typeface="华康俪金黑W8(P)" panose="020B0800000000000000" charset="-122"/>
                <a:sym typeface="+mn-ea"/>
              </a:rPr>
              <a:t>项目架构设计</a:t>
            </a:r>
            <a:endParaRPr lang="zh-CN" altLang="en-US" sz="2000" b="1" dirty="0">
              <a:latin typeface="华康俪金黑W8(P)" panose="020B0800000000000000" charset="-122"/>
              <a:ea typeface="华康俪金黑W8(P)" panose="020B0800000000000000" charset="-122"/>
              <a:sym typeface="+mn-ea"/>
            </a:endParaRPr>
          </a:p>
        </p:txBody>
      </p:sp>
      <p:sp>
        <p:nvSpPr>
          <p:cNvPr id="16" name="文本框 15"/>
          <p:cNvSpPr txBox="1"/>
          <p:nvPr/>
        </p:nvSpPr>
        <p:spPr>
          <a:xfrm>
            <a:off x="8267065" y="4956810"/>
            <a:ext cx="2995930" cy="553085"/>
          </a:xfrm>
          <a:prstGeom prst="rect">
            <a:avLst/>
          </a:prstGeom>
          <a:noFill/>
        </p:spPr>
        <p:txBody>
          <a:bodyPr wrap="square">
            <a:spAutoFit/>
          </a:bodyPr>
          <a:lstStyle>
            <a:defPPr>
              <a:defRPr lang="zh-CN"/>
            </a:defPPr>
            <a:lvl1pPr>
              <a:lnSpc>
                <a:spcPct val="150000"/>
              </a:lnSpc>
              <a:defRPr sz="1200" spc="12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r>
              <a:rPr lang="zh-CN" altLang="en-US" sz="2000" b="1" dirty="0">
                <a:latin typeface="华康俪金黑W8(P)" panose="020B0800000000000000" charset="-122"/>
                <a:ea typeface="华康俪金黑W8(P)" panose="020B0800000000000000" charset="-122"/>
                <a:sym typeface="+mn-ea"/>
              </a:rPr>
              <a:t>完整代码生成</a:t>
            </a:r>
            <a:endParaRPr lang="zh-CN" altLang="en-US" sz="2000" b="1" dirty="0">
              <a:latin typeface="华康俪金黑W8(P)" panose="020B0800000000000000" charset="-122"/>
              <a:ea typeface="华康俪金黑W8(P)" panose="020B0800000000000000" charset="-122"/>
              <a:sym typeface="+mn-ea"/>
            </a:endParaRPr>
          </a:p>
        </p:txBody>
      </p:sp>
      <p:pic>
        <p:nvPicPr>
          <p:cNvPr id="18" name="图片 17"/>
          <p:cNvPicPr>
            <a:picLocks noChangeAspect="1"/>
          </p:cNvPicPr>
          <p:nvPr/>
        </p:nvPicPr>
        <p:blipFill>
          <a:blip r:embed="rId3"/>
          <a:srcRect b="-14059"/>
          <a:stretch>
            <a:fillRect/>
          </a:stretch>
        </p:blipFill>
        <p:spPr>
          <a:xfrm>
            <a:off x="8642350" y="1301750"/>
            <a:ext cx="2162810" cy="3380105"/>
          </a:xfrm>
          <a:prstGeom prst="rect">
            <a:avLst/>
          </a:prstGeom>
        </p:spPr>
      </p:pic>
      <p:graphicFrame>
        <p:nvGraphicFramePr>
          <p:cNvPr id="19" name="对象 18"/>
          <p:cNvGraphicFramePr/>
          <p:nvPr/>
        </p:nvGraphicFramePr>
        <p:xfrm>
          <a:off x="932180" y="1431290"/>
          <a:ext cx="2884170" cy="1104265"/>
        </p:xfrm>
        <a:graphic>
          <a:graphicData uri="http://schemas.openxmlformats.org/presentationml/2006/ole">
            <mc:AlternateContent xmlns:mc="http://schemas.openxmlformats.org/markup-compatibility/2006">
              <mc:Choice xmlns:v="urn:schemas-microsoft-com:vml" Requires="v">
                <p:oleObj spid="_x0000_s20" name="" r:id="rId4" imgW="4591050" imgH="1448435" progId="Visio.Drawing.15">
                  <p:embed/>
                </p:oleObj>
              </mc:Choice>
              <mc:Fallback>
                <p:oleObj name="" r:id="rId4" imgW="4591050" imgH="1448435" progId="Visio.Drawing.15">
                  <p:embed/>
                  <p:pic>
                    <p:nvPicPr>
                      <p:cNvPr id="0" name="图片 21"/>
                      <p:cNvPicPr/>
                      <p:nvPr/>
                    </p:nvPicPr>
                    <p:blipFill>
                      <a:blip r:embed="rId5"/>
                      <a:stretch>
                        <a:fillRect/>
                      </a:stretch>
                    </p:blipFill>
                    <p:spPr>
                      <a:xfrm>
                        <a:off x="932180" y="1431290"/>
                        <a:ext cx="2884170" cy="1104265"/>
                      </a:xfrm>
                      <a:prstGeom prst="rect">
                        <a:avLst/>
                      </a:prstGeom>
                    </p:spPr>
                  </p:pic>
                </p:oleObj>
              </mc:Fallback>
            </mc:AlternateContent>
          </a:graphicData>
        </a:graphic>
      </p:graphicFrame>
      <p:pic>
        <p:nvPicPr>
          <p:cNvPr id="23" name="图片 22" descr="用户权限图"/>
          <p:cNvPicPr>
            <a:picLocks noChangeAspect="1"/>
          </p:cNvPicPr>
          <p:nvPr/>
        </p:nvPicPr>
        <p:blipFill>
          <a:blip r:embed="rId6"/>
          <a:stretch>
            <a:fillRect/>
          </a:stretch>
        </p:blipFill>
        <p:spPr>
          <a:xfrm>
            <a:off x="859155" y="2655570"/>
            <a:ext cx="2774950" cy="1806575"/>
          </a:xfrm>
          <a:prstGeom prst="rect">
            <a:avLst/>
          </a:prstGeom>
          <a:effectLst>
            <a:softEdge rad="127000"/>
          </a:effectLst>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任意多边形: 形状 29"/>
          <p:cNvSpPr/>
          <p:nvPr/>
        </p:nvSpPr>
        <p:spPr>
          <a:xfrm>
            <a:off x="0" y="546574"/>
            <a:ext cx="12192000" cy="6054187"/>
          </a:xfrm>
          <a:custGeom>
            <a:avLst/>
            <a:gdLst>
              <a:gd name="connsiteX0" fmla="*/ 0 w 12192000"/>
              <a:gd name="connsiteY0" fmla="*/ 0 h 6250131"/>
              <a:gd name="connsiteX1" fmla="*/ 12192000 w 12192000"/>
              <a:gd name="connsiteY1" fmla="*/ 0 h 6250131"/>
              <a:gd name="connsiteX2" fmla="*/ 12192000 w 12192000"/>
              <a:gd name="connsiteY2" fmla="*/ 5368255 h 6250131"/>
              <a:gd name="connsiteX3" fmla="*/ 12091839 w 12192000"/>
              <a:gd name="connsiteY3" fmla="*/ 5400973 h 6250131"/>
              <a:gd name="connsiteX4" fmla="*/ 10896600 w 12192000"/>
              <a:gd name="connsiteY4" fmla="*/ 6076950 h 6250131"/>
              <a:gd name="connsiteX5" fmla="*/ 9505950 w 12192000"/>
              <a:gd name="connsiteY5" fmla="*/ 5695950 h 6250131"/>
              <a:gd name="connsiteX6" fmla="*/ 7677150 w 12192000"/>
              <a:gd name="connsiteY6" fmla="*/ 6210300 h 6250131"/>
              <a:gd name="connsiteX7" fmla="*/ 5276850 w 12192000"/>
              <a:gd name="connsiteY7" fmla="*/ 5772150 h 6250131"/>
              <a:gd name="connsiteX8" fmla="*/ 3486150 w 12192000"/>
              <a:gd name="connsiteY8" fmla="*/ 6248400 h 6250131"/>
              <a:gd name="connsiteX9" fmla="*/ 1409700 w 12192000"/>
              <a:gd name="connsiteY9" fmla="*/ 5562600 h 6250131"/>
              <a:gd name="connsiteX10" fmla="*/ 3721 w 12192000"/>
              <a:gd name="connsiteY10" fmla="*/ 5769322 h 6250131"/>
              <a:gd name="connsiteX11" fmla="*/ 0 w 12192000"/>
              <a:gd name="connsiteY11" fmla="*/ 5771157 h 6250131"/>
              <a:gd name="connsiteX12" fmla="*/ 0 w 12192000"/>
              <a:gd name="connsiteY12" fmla="*/ 0 h 625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250131">
                <a:moveTo>
                  <a:pt x="0" y="0"/>
                </a:moveTo>
                <a:lnTo>
                  <a:pt x="12192000" y="0"/>
                </a:lnTo>
                <a:lnTo>
                  <a:pt x="12192000" y="5368255"/>
                </a:lnTo>
                <a:lnTo>
                  <a:pt x="12091839" y="5400973"/>
                </a:lnTo>
                <a:cubicBezTo>
                  <a:pt x="11683603" y="5562005"/>
                  <a:pt x="11270456" y="6036469"/>
                  <a:pt x="10896600" y="6076950"/>
                </a:cubicBezTo>
                <a:cubicBezTo>
                  <a:pt x="10398125" y="6130925"/>
                  <a:pt x="10042525" y="5673725"/>
                  <a:pt x="9505950" y="5695950"/>
                </a:cubicBezTo>
                <a:cubicBezTo>
                  <a:pt x="8969375" y="5718175"/>
                  <a:pt x="8382000" y="6197600"/>
                  <a:pt x="7677150" y="6210300"/>
                </a:cubicBezTo>
                <a:cubicBezTo>
                  <a:pt x="6972300" y="6223000"/>
                  <a:pt x="5975350" y="5765800"/>
                  <a:pt x="5276850" y="5772150"/>
                </a:cubicBezTo>
                <a:cubicBezTo>
                  <a:pt x="4578350" y="5778500"/>
                  <a:pt x="4130675" y="6283325"/>
                  <a:pt x="3486150" y="6248400"/>
                </a:cubicBezTo>
                <a:cubicBezTo>
                  <a:pt x="2841625" y="6213475"/>
                  <a:pt x="2044700" y="5607050"/>
                  <a:pt x="1409700" y="5562600"/>
                </a:cubicBezTo>
                <a:cubicBezTo>
                  <a:pt x="933450" y="5529263"/>
                  <a:pt x="391120" y="5594152"/>
                  <a:pt x="3721" y="5769322"/>
                </a:cubicBezTo>
                <a:lnTo>
                  <a:pt x="0" y="5771157"/>
                </a:lnTo>
                <a:lnTo>
                  <a:pt x="0" y="0"/>
                </a:lnTo>
                <a:close/>
              </a:path>
            </a:pathLst>
          </a:custGeom>
          <a:solidFill>
            <a:srgbClr val="1279EF">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华康俪金黑W8(P)" panose="020B0800000000000000" charset="-122"/>
              <a:ea typeface="华康俪金黑W8(P)" panose="020B0800000000000000" charset="-122"/>
            </a:endParaRPr>
          </a:p>
        </p:txBody>
      </p:sp>
      <p:sp>
        <p:nvSpPr>
          <p:cNvPr id="31" name="任意多边形: 形状 30"/>
          <p:cNvSpPr/>
          <p:nvPr/>
        </p:nvSpPr>
        <p:spPr>
          <a:xfrm>
            <a:off x="0" y="279489"/>
            <a:ext cx="12192000" cy="6054187"/>
          </a:xfrm>
          <a:custGeom>
            <a:avLst/>
            <a:gdLst>
              <a:gd name="connsiteX0" fmla="*/ 0 w 12192000"/>
              <a:gd name="connsiteY0" fmla="*/ 0 h 6250131"/>
              <a:gd name="connsiteX1" fmla="*/ 12192000 w 12192000"/>
              <a:gd name="connsiteY1" fmla="*/ 0 h 6250131"/>
              <a:gd name="connsiteX2" fmla="*/ 12192000 w 12192000"/>
              <a:gd name="connsiteY2" fmla="*/ 5368255 h 6250131"/>
              <a:gd name="connsiteX3" fmla="*/ 12091839 w 12192000"/>
              <a:gd name="connsiteY3" fmla="*/ 5400973 h 6250131"/>
              <a:gd name="connsiteX4" fmla="*/ 10896600 w 12192000"/>
              <a:gd name="connsiteY4" fmla="*/ 6076950 h 6250131"/>
              <a:gd name="connsiteX5" fmla="*/ 9505950 w 12192000"/>
              <a:gd name="connsiteY5" fmla="*/ 5695950 h 6250131"/>
              <a:gd name="connsiteX6" fmla="*/ 7677150 w 12192000"/>
              <a:gd name="connsiteY6" fmla="*/ 6210300 h 6250131"/>
              <a:gd name="connsiteX7" fmla="*/ 5276850 w 12192000"/>
              <a:gd name="connsiteY7" fmla="*/ 5772150 h 6250131"/>
              <a:gd name="connsiteX8" fmla="*/ 3486150 w 12192000"/>
              <a:gd name="connsiteY8" fmla="*/ 6248400 h 6250131"/>
              <a:gd name="connsiteX9" fmla="*/ 1409700 w 12192000"/>
              <a:gd name="connsiteY9" fmla="*/ 5562600 h 6250131"/>
              <a:gd name="connsiteX10" fmla="*/ 3721 w 12192000"/>
              <a:gd name="connsiteY10" fmla="*/ 5769322 h 6250131"/>
              <a:gd name="connsiteX11" fmla="*/ 0 w 12192000"/>
              <a:gd name="connsiteY11" fmla="*/ 5771157 h 6250131"/>
              <a:gd name="connsiteX12" fmla="*/ 0 w 12192000"/>
              <a:gd name="connsiteY12" fmla="*/ 0 h 625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250131">
                <a:moveTo>
                  <a:pt x="0" y="0"/>
                </a:moveTo>
                <a:lnTo>
                  <a:pt x="12192000" y="0"/>
                </a:lnTo>
                <a:lnTo>
                  <a:pt x="12192000" y="5368255"/>
                </a:lnTo>
                <a:lnTo>
                  <a:pt x="12091839" y="5400973"/>
                </a:lnTo>
                <a:cubicBezTo>
                  <a:pt x="11683603" y="5562005"/>
                  <a:pt x="11270456" y="6036469"/>
                  <a:pt x="10896600" y="6076950"/>
                </a:cubicBezTo>
                <a:cubicBezTo>
                  <a:pt x="10398125" y="6130925"/>
                  <a:pt x="10042525" y="5673725"/>
                  <a:pt x="9505950" y="5695950"/>
                </a:cubicBezTo>
                <a:cubicBezTo>
                  <a:pt x="8969375" y="5718175"/>
                  <a:pt x="8382000" y="6197600"/>
                  <a:pt x="7677150" y="6210300"/>
                </a:cubicBezTo>
                <a:cubicBezTo>
                  <a:pt x="6972300" y="6223000"/>
                  <a:pt x="5975350" y="5765800"/>
                  <a:pt x="5276850" y="5772150"/>
                </a:cubicBezTo>
                <a:cubicBezTo>
                  <a:pt x="4578350" y="5778500"/>
                  <a:pt x="4130675" y="6283325"/>
                  <a:pt x="3486150" y="6248400"/>
                </a:cubicBezTo>
                <a:cubicBezTo>
                  <a:pt x="2841625" y="6213475"/>
                  <a:pt x="2044700" y="5607050"/>
                  <a:pt x="1409700" y="5562600"/>
                </a:cubicBezTo>
                <a:cubicBezTo>
                  <a:pt x="933450" y="5529263"/>
                  <a:pt x="391120" y="5594152"/>
                  <a:pt x="3721" y="5769322"/>
                </a:cubicBezTo>
                <a:lnTo>
                  <a:pt x="0" y="5771157"/>
                </a:lnTo>
                <a:lnTo>
                  <a:pt x="0" y="0"/>
                </a:lnTo>
                <a:close/>
              </a:path>
            </a:pathLst>
          </a:custGeom>
          <a:solidFill>
            <a:srgbClr val="1279EF">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华康俪金黑W8(P)" panose="020B0800000000000000" charset="-122"/>
              <a:ea typeface="华康俪金黑W8(P)" panose="020B0800000000000000" charset="-122"/>
            </a:endParaRPr>
          </a:p>
        </p:txBody>
      </p:sp>
      <p:sp>
        <p:nvSpPr>
          <p:cNvPr id="32" name="任意多边形: 形状 31"/>
          <p:cNvSpPr/>
          <p:nvPr/>
        </p:nvSpPr>
        <p:spPr>
          <a:xfrm>
            <a:off x="0" y="0"/>
            <a:ext cx="12192000" cy="6054187"/>
          </a:xfrm>
          <a:custGeom>
            <a:avLst/>
            <a:gdLst>
              <a:gd name="connsiteX0" fmla="*/ 0 w 12192000"/>
              <a:gd name="connsiteY0" fmla="*/ 0 h 6250131"/>
              <a:gd name="connsiteX1" fmla="*/ 12192000 w 12192000"/>
              <a:gd name="connsiteY1" fmla="*/ 0 h 6250131"/>
              <a:gd name="connsiteX2" fmla="*/ 12192000 w 12192000"/>
              <a:gd name="connsiteY2" fmla="*/ 5368255 h 6250131"/>
              <a:gd name="connsiteX3" fmla="*/ 12091839 w 12192000"/>
              <a:gd name="connsiteY3" fmla="*/ 5400973 h 6250131"/>
              <a:gd name="connsiteX4" fmla="*/ 10896600 w 12192000"/>
              <a:gd name="connsiteY4" fmla="*/ 6076950 h 6250131"/>
              <a:gd name="connsiteX5" fmla="*/ 9505950 w 12192000"/>
              <a:gd name="connsiteY5" fmla="*/ 5695950 h 6250131"/>
              <a:gd name="connsiteX6" fmla="*/ 7677150 w 12192000"/>
              <a:gd name="connsiteY6" fmla="*/ 6210300 h 6250131"/>
              <a:gd name="connsiteX7" fmla="*/ 5276850 w 12192000"/>
              <a:gd name="connsiteY7" fmla="*/ 5772150 h 6250131"/>
              <a:gd name="connsiteX8" fmla="*/ 3486150 w 12192000"/>
              <a:gd name="connsiteY8" fmla="*/ 6248400 h 6250131"/>
              <a:gd name="connsiteX9" fmla="*/ 1409700 w 12192000"/>
              <a:gd name="connsiteY9" fmla="*/ 5562600 h 6250131"/>
              <a:gd name="connsiteX10" fmla="*/ 3721 w 12192000"/>
              <a:gd name="connsiteY10" fmla="*/ 5769322 h 6250131"/>
              <a:gd name="connsiteX11" fmla="*/ 0 w 12192000"/>
              <a:gd name="connsiteY11" fmla="*/ 5771157 h 6250131"/>
              <a:gd name="connsiteX12" fmla="*/ 0 w 12192000"/>
              <a:gd name="connsiteY12" fmla="*/ 0 h 625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250131">
                <a:moveTo>
                  <a:pt x="0" y="0"/>
                </a:moveTo>
                <a:lnTo>
                  <a:pt x="12192000" y="0"/>
                </a:lnTo>
                <a:lnTo>
                  <a:pt x="12192000" y="5368255"/>
                </a:lnTo>
                <a:lnTo>
                  <a:pt x="12091839" y="5400973"/>
                </a:lnTo>
                <a:cubicBezTo>
                  <a:pt x="11683603" y="5562005"/>
                  <a:pt x="11270456" y="6036469"/>
                  <a:pt x="10896600" y="6076950"/>
                </a:cubicBezTo>
                <a:cubicBezTo>
                  <a:pt x="10398125" y="6130925"/>
                  <a:pt x="10042525" y="5673725"/>
                  <a:pt x="9505950" y="5695950"/>
                </a:cubicBezTo>
                <a:cubicBezTo>
                  <a:pt x="8969375" y="5718175"/>
                  <a:pt x="8382000" y="6197600"/>
                  <a:pt x="7677150" y="6210300"/>
                </a:cubicBezTo>
                <a:cubicBezTo>
                  <a:pt x="6972300" y="6223000"/>
                  <a:pt x="5975350" y="5765800"/>
                  <a:pt x="5276850" y="5772150"/>
                </a:cubicBezTo>
                <a:cubicBezTo>
                  <a:pt x="4578350" y="5778500"/>
                  <a:pt x="4130675" y="6283325"/>
                  <a:pt x="3486150" y="6248400"/>
                </a:cubicBezTo>
                <a:cubicBezTo>
                  <a:pt x="2841625" y="6213475"/>
                  <a:pt x="2044700" y="5607050"/>
                  <a:pt x="1409700" y="5562600"/>
                </a:cubicBezTo>
                <a:cubicBezTo>
                  <a:pt x="933450" y="5529263"/>
                  <a:pt x="391120" y="5594152"/>
                  <a:pt x="3721" y="5769322"/>
                </a:cubicBezTo>
                <a:lnTo>
                  <a:pt x="0" y="5771157"/>
                </a:lnTo>
                <a:lnTo>
                  <a:pt x="0" y="0"/>
                </a:lnTo>
                <a:close/>
              </a:path>
            </a:pathLst>
          </a:cu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华康俪金黑W8(P)" panose="020B0800000000000000" charset="-122"/>
              <a:ea typeface="华康俪金黑W8(P)" panose="020B0800000000000000" charset="-122"/>
            </a:endParaRPr>
          </a:p>
        </p:txBody>
      </p:sp>
      <p:sp>
        <p:nvSpPr>
          <p:cNvPr id="19" name="文本框 18"/>
          <p:cNvSpPr txBox="1"/>
          <p:nvPr/>
        </p:nvSpPr>
        <p:spPr>
          <a:xfrm flipH="1">
            <a:off x="700570" y="1119769"/>
            <a:ext cx="3649007" cy="829945"/>
          </a:xfrm>
          <a:prstGeom prst="rect">
            <a:avLst/>
          </a:prstGeom>
          <a:noFill/>
        </p:spPr>
        <p:txBody>
          <a:bodyPr wrap="square" rtlCol="0">
            <a:spAutoFit/>
          </a:bodyPr>
          <a:lstStyle>
            <a:defPPr>
              <a:defRPr lang="zh-CN"/>
            </a:defPPr>
            <a:lvl1pPr algn="dist">
              <a:defRPr sz="4800">
                <a:solidFill>
                  <a:schemeClr val="bg1"/>
                </a:solidFill>
                <a:latin typeface="钉钉进步体" panose="00020600040101010101" pitchFamily="18" charset="-122"/>
                <a:ea typeface="钉钉进步体" panose="00020600040101010101" pitchFamily="18" charset="-122"/>
                <a:cs typeface="包图简圆体" panose="02010601030101010101" charset="-122"/>
              </a:defRPr>
            </a:lvl1pPr>
          </a:lstStyle>
          <a:p>
            <a:pPr algn="l"/>
            <a:r>
              <a:rPr lang="zh-CN" altLang="en-US" dirty="0">
                <a:latin typeface="华康俪金黑W8(P)" panose="020B0800000000000000" charset="-122"/>
                <a:ea typeface="华康俪金黑W8(P)" panose="020B0800000000000000" charset="-122"/>
              </a:rPr>
              <a:t>四、</a:t>
            </a:r>
            <a:endParaRPr lang="zh-CN" altLang="en-US" dirty="0">
              <a:latin typeface="华康俪金黑W8(P)" panose="020B0800000000000000" charset="-122"/>
              <a:ea typeface="华康俪金黑W8(P)" panose="020B0800000000000000" charset="-122"/>
            </a:endParaRPr>
          </a:p>
        </p:txBody>
      </p:sp>
      <p:sp>
        <p:nvSpPr>
          <p:cNvPr id="20" name="文本框 19"/>
          <p:cNvSpPr txBox="1"/>
          <p:nvPr/>
        </p:nvSpPr>
        <p:spPr>
          <a:xfrm>
            <a:off x="826135" y="2099310"/>
            <a:ext cx="5796915" cy="1715770"/>
          </a:xfrm>
          <a:prstGeom prst="rect">
            <a:avLst/>
          </a:prstGeom>
          <a:noFill/>
        </p:spPr>
        <p:txBody>
          <a:bodyPr wrap="square" rtlCol="0">
            <a:spAutoFit/>
          </a:bodyPr>
          <a:lstStyle>
            <a:defPPr>
              <a:defRPr lang="zh-CN"/>
            </a:defPPr>
            <a:lvl1pPr algn="dist">
              <a:lnSpc>
                <a:spcPct val="120000"/>
              </a:lnSpc>
              <a:defRPr sz="3600" b="1" spc="300">
                <a:solidFill>
                  <a:schemeClr val="bg1"/>
                </a:solidFill>
                <a:latin typeface="微软雅黑" panose="020B0503020204020204" pitchFamily="34" charset="-122"/>
                <a:ea typeface="微软雅黑" panose="020B0503020204020204" pitchFamily="34" charset="-122"/>
                <a:cs typeface="阿里巴巴普惠体 Medium" panose="00020600040101010101" pitchFamily="18" charset="-122"/>
              </a:defRPr>
            </a:lvl1pPr>
          </a:lstStyle>
          <a:p>
            <a:r>
              <a:rPr lang="zh-CN" altLang="en-US" sz="8800" b="0" dirty="0">
                <a:latin typeface="华康俪金黑W8(P)" panose="020B0800000000000000" charset="-122"/>
                <a:ea typeface="华康俪金黑W8(P)" panose="020B0800000000000000" charset="-122"/>
              </a:rPr>
              <a:t>功能演示</a:t>
            </a:r>
            <a:endParaRPr lang="zh-CN" altLang="en-US" sz="8800" b="0" dirty="0">
              <a:latin typeface="华康俪金黑W8(P)" panose="020B0800000000000000" charset="-122"/>
              <a:ea typeface="华康俪金黑W8(P)" panose="020B0800000000000000" charset="-122"/>
            </a:endParaRPr>
          </a:p>
        </p:txBody>
      </p:sp>
      <p:sp>
        <p:nvSpPr>
          <p:cNvPr id="22" name="文本框 21"/>
          <p:cNvSpPr txBox="1"/>
          <p:nvPr/>
        </p:nvSpPr>
        <p:spPr>
          <a:xfrm>
            <a:off x="826135" y="4032885"/>
            <a:ext cx="5637530" cy="829945"/>
          </a:xfrm>
          <a:prstGeom prst="rect">
            <a:avLst/>
          </a:prstGeom>
          <a:noFill/>
        </p:spPr>
        <p:txBody>
          <a:bodyPr wrap="square">
            <a:spAutoFit/>
          </a:bodyPr>
          <a:lstStyle/>
          <a:p>
            <a:pPr>
              <a:lnSpc>
                <a:spcPct val="150000"/>
              </a:lnSpc>
            </a:pPr>
            <a:r>
              <a:rPr lang="zh-CN" altLang="en-US" sz="1600" spc="120" dirty="0">
                <a:solidFill>
                  <a:schemeClr val="bg1">
                    <a:lumMod val="95000"/>
                  </a:schemeClr>
                </a:solidFill>
                <a:latin typeface="华康俪金黑W8(P)" panose="020B0800000000000000" charset="-122"/>
                <a:ea typeface="华康俪金黑W8(P)" panose="020B0800000000000000" charset="-122"/>
                <a:cs typeface="阿里巴巴普惠体" panose="00020600040101010101" pitchFamily="18" charset="-122"/>
              </a:rPr>
              <a:t>演示文本转换、图片转换，生成图片、文本、文件；</a:t>
            </a:r>
            <a:endParaRPr lang="zh-CN" altLang="en-US" sz="1600" spc="120" dirty="0">
              <a:solidFill>
                <a:schemeClr val="bg1">
                  <a:lumMod val="95000"/>
                </a:schemeClr>
              </a:solidFill>
              <a:latin typeface="华康俪金黑W8(P)" panose="020B0800000000000000" charset="-122"/>
              <a:ea typeface="华康俪金黑W8(P)" panose="020B0800000000000000" charset="-122"/>
              <a:cs typeface="阿里巴巴普惠体" panose="00020600040101010101" pitchFamily="18" charset="-122"/>
              <a:sym typeface="+mn-ea"/>
            </a:endParaRPr>
          </a:p>
          <a:p>
            <a:pPr>
              <a:lnSpc>
                <a:spcPct val="150000"/>
              </a:lnSpc>
            </a:pPr>
            <a:r>
              <a:rPr lang="zh-CN" altLang="en-US" sz="1600" spc="120" dirty="0">
                <a:solidFill>
                  <a:schemeClr val="bg1">
                    <a:lumMod val="95000"/>
                  </a:schemeClr>
                </a:solidFill>
                <a:latin typeface="华康俪金黑W8(P)" panose="020B0800000000000000" charset="-122"/>
                <a:ea typeface="华康俪金黑W8(P)" panose="020B0800000000000000" charset="-122"/>
                <a:cs typeface="阿里巴巴普惠体" panose="00020600040101010101" pitchFamily="18" charset="-122"/>
              </a:rPr>
              <a:t>演示快捷键操作及分享。</a:t>
            </a:r>
            <a:endParaRPr lang="zh-CN" altLang="en-US" sz="1600" spc="120" dirty="0">
              <a:solidFill>
                <a:schemeClr val="bg1">
                  <a:lumMod val="95000"/>
                </a:schemeClr>
              </a:solidFill>
              <a:latin typeface="华康俪金黑W8(P)" panose="020B0800000000000000" charset="-122"/>
              <a:ea typeface="华康俪金黑W8(P)" panose="020B0800000000000000" charset="-122"/>
              <a:cs typeface="阿里巴巴普惠体" panose="00020600040101010101" pitchFamily="18" charset="-122"/>
            </a:endParaRPr>
          </a:p>
        </p:txBody>
      </p:sp>
      <p:sp>
        <p:nvSpPr>
          <p:cNvPr id="26" name="椭圆 25"/>
          <p:cNvSpPr/>
          <p:nvPr/>
        </p:nvSpPr>
        <p:spPr>
          <a:xfrm>
            <a:off x="11224393" y="732460"/>
            <a:ext cx="539386" cy="539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康俪金黑W8(P)" panose="020B0800000000000000" charset="-122"/>
              <a:ea typeface="华康俪金黑W8(P)" panose="020B0800000000000000" charset="-122"/>
            </a:endParaRPr>
          </a:p>
        </p:txBody>
      </p:sp>
      <p:cxnSp>
        <p:nvCxnSpPr>
          <p:cNvPr id="27" name="直接连接符 26"/>
          <p:cNvCxnSpPr/>
          <p:nvPr/>
        </p:nvCxnSpPr>
        <p:spPr>
          <a:xfrm flipH="1">
            <a:off x="11494086" y="1379505"/>
            <a:ext cx="0" cy="10136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227387" y="2443986"/>
            <a:ext cx="533398" cy="1714500"/>
          </a:xfrm>
          <a:prstGeom prst="rect">
            <a:avLst/>
          </a:prstGeom>
          <a:noFill/>
        </p:spPr>
        <p:txBody>
          <a:bodyPr wrap="square" rtlCol="0">
            <a:spAutoFit/>
          </a:bodyPr>
          <a:lstStyle>
            <a:defPPr>
              <a:defRPr lang="zh-CN"/>
            </a:defPPr>
            <a:lvl1pPr algn="dist">
              <a:lnSpc>
                <a:spcPct val="120000"/>
              </a:lnSpc>
              <a:defRPr sz="2200" spc="30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pPr algn="ctr"/>
            <a:r>
              <a:rPr lang="zh-CN" altLang="en-US" dirty="0">
                <a:latin typeface="华康俪金黑W8(P)" panose="020B0800000000000000" charset="-122"/>
                <a:ea typeface="华康俪金黑W8(P)" panose="020B0800000000000000" charset="-122"/>
              </a:rPr>
              <a:t>功能</a:t>
            </a:r>
            <a:r>
              <a:rPr lang="zh-CN" altLang="en-US" dirty="0">
                <a:latin typeface="华康俪金黑W8(P)" panose="020B0800000000000000" charset="-122"/>
                <a:ea typeface="华康俪金黑W8(P)" panose="020B0800000000000000" charset="-122"/>
              </a:rPr>
              <a:t>演示</a:t>
            </a:r>
            <a:endParaRPr lang="zh-CN" altLang="en-US" dirty="0">
              <a:latin typeface="华康俪金黑W8(P)" panose="020B0800000000000000" charset="-122"/>
              <a:ea typeface="华康俪金黑W8(P)" panose="020B0800000000000000" charset="-122"/>
            </a:endParaRPr>
          </a:p>
        </p:txBody>
      </p:sp>
      <p:sp>
        <p:nvSpPr>
          <p:cNvPr id="29" name="文本框 28"/>
          <p:cNvSpPr txBox="1"/>
          <p:nvPr/>
        </p:nvSpPr>
        <p:spPr>
          <a:xfrm flipH="1">
            <a:off x="11254346" y="814020"/>
            <a:ext cx="495684" cy="398780"/>
          </a:xfrm>
          <a:prstGeom prst="rect">
            <a:avLst/>
          </a:prstGeom>
          <a:noFill/>
        </p:spPr>
        <p:txBody>
          <a:bodyPr wrap="square" rtlCol="0">
            <a:spAutoFit/>
          </a:bodyPr>
          <a:lstStyle>
            <a:defPPr>
              <a:defRPr lang="zh-CN"/>
            </a:defPPr>
            <a:lvl1pPr algn="dist">
              <a:defRPr sz="200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r>
              <a:rPr lang="en-US" altLang="zh-CN" dirty="0">
                <a:solidFill>
                  <a:srgbClr val="1279EF"/>
                </a:solidFill>
                <a:latin typeface="华康俪金黑W8(P)" panose="020B0800000000000000" charset="-122"/>
                <a:ea typeface="华康俪金黑W8(P)" panose="020B0800000000000000" charset="-122"/>
              </a:rPr>
              <a:t>04</a:t>
            </a:r>
            <a:endParaRPr lang="en-US" altLang="zh-CN" dirty="0">
              <a:solidFill>
                <a:srgbClr val="1279EF"/>
              </a:solidFill>
              <a:latin typeface="华康俪金黑W8(P)" panose="020B0800000000000000" charset="-122"/>
              <a:ea typeface="华康俪金黑W8(P)" panose="020B0800000000000000" charset="-122"/>
            </a:endParaRPr>
          </a:p>
        </p:txBody>
      </p:sp>
      <p:sp>
        <p:nvSpPr>
          <p:cNvPr id="2" name="文本框 1"/>
          <p:cNvSpPr txBox="1"/>
          <p:nvPr/>
        </p:nvSpPr>
        <p:spPr>
          <a:xfrm>
            <a:off x="826135" y="1664335"/>
            <a:ext cx="10041255" cy="1445260"/>
          </a:xfrm>
          <a:prstGeom prst="rect">
            <a:avLst/>
          </a:prstGeom>
          <a:noFill/>
        </p:spPr>
        <p:txBody>
          <a:bodyPr wrap="square" rtlCol="0">
            <a:spAutoFit/>
          </a:bodyPr>
          <a:lstStyle>
            <a:defPPr>
              <a:defRPr lang="zh-CN"/>
            </a:defPPr>
            <a:lvl1pPr>
              <a:defRPr sz="8800" spc="-150">
                <a:solidFill>
                  <a:schemeClr val="bg1">
                    <a:alpha val="13000"/>
                  </a:schemeClr>
                </a:soli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r>
              <a:rPr lang="en-US" altLang="zh-CN" dirty="0">
                <a:latin typeface="华康俪金黑W8(P)" panose="020B0800000000000000" charset="-122"/>
                <a:ea typeface="华康俪金黑W8(P)" panose="020B0800000000000000" charset="-122"/>
              </a:rPr>
              <a:t>DEMONSTRATION</a:t>
            </a:r>
            <a:endParaRPr lang="en-US" altLang="zh-CN" dirty="0">
              <a:latin typeface="华康俪金黑W8(P)" panose="020B0800000000000000" charset="-122"/>
              <a:ea typeface="华康俪金黑W8(P)" panose="020B0800000000000000" charset="-122"/>
            </a:endParaRPr>
          </a:p>
        </p:txBody>
      </p:sp>
      <p:sp>
        <p:nvSpPr>
          <p:cNvPr id="6" name="矩形 5"/>
          <p:cNvSpPr/>
          <p:nvPr/>
        </p:nvSpPr>
        <p:spPr>
          <a:xfrm flipV="1">
            <a:off x="916940" y="3738880"/>
            <a:ext cx="5546725"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华康俪金黑W8(P)" panose="020B0800000000000000" charset="-122"/>
              <a:ea typeface="华康俪金黑W8(P)" panose="020B0800000000000000"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形状 31"/>
          <p:cNvSpPr/>
          <p:nvPr/>
        </p:nvSpPr>
        <p:spPr>
          <a:xfrm>
            <a:off x="0" y="546574"/>
            <a:ext cx="12192000" cy="6054187"/>
          </a:xfrm>
          <a:custGeom>
            <a:avLst/>
            <a:gdLst>
              <a:gd name="connsiteX0" fmla="*/ 0 w 12192000"/>
              <a:gd name="connsiteY0" fmla="*/ 0 h 6250131"/>
              <a:gd name="connsiteX1" fmla="*/ 12192000 w 12192000"/>
              <a:gd name="connsiteY1" fmla="*/ 0 h 6250131"/>
              <a:gd name="connsiteX2" fmla="*/ 12192000 w 12192000"/>
              <a:gd name="connsiteY2" fmla="*/ 5368255 h 6250131"/>
              <a:gd name="connsiteX3" fmla="*/ 12091839 w 12192000"/>
              <a:gd name="connsiteY3" fmla="*/ 5400973 h 6250131"/>
              <a:gd name="connsiteX4" fmla="*/ 10896600 w 12192000"/>
              <a:gd name="connsiteY4" fmla="*/ 6076950 h 6250131"/>
              <a:gd name="connsiteX5" fmla="*/ 9505950 w 12192000"/>
              <a:gd name="connsiteY5" fmla="*/ 5695950 h 6250131"/>
              <a:gd name="connsiteX6" fmla="*/ 7677150 w 12192000"/>
              <a:gd name="connsiteY6" fmla="*/ 6210300 h 6250131"/>
              <a:gd name="connsiteX7" fmla="*/ 5276850 w 12192000"/>
              <a:gd name="connsiteY7" fmla="*/ 5772150 h 6250131"/>
              <a:gd name="connsiteX8" fmla="*/ 3486150 w 12192000"/>
              <a:gd name="connsiteY8" fmla="*/ 6248400 h 6250131"/>
              <a:gd name="connsiteX9" fmla="*/ 1409700 w 12192000"/>
              <a:gd name="connsiteY9" fmla="*/ 5562600 h 6250131"/>
              <a:gd name="connsiteX10" fmla="*/ 3721 w 12192000"/>
              <a:gd name="connsiteY10" fmla="*/ 5769322 h 6250131"/>
              <a:gd name="connsiteX11" fmla="*/ 0 w 12192000"/>
              <a:gd name="connsiteY11" fmla="*/ 5771157 h 6250131"/>
              <a:gd name="connsiteX12" fmla="*/ 0 w 12192000"/>
              <a:gd name="connsiteY12" fmla="*/ 0 h 625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250131">
                <a:moveTo>
                  <a:pt x="0" y="0"/>
                </a:moveTo>
                <a:lnTo>
                  <a:pt x="12192000" y="0"/>
                </a:lnTo>
                <a:lnTo>
                  <a:pt x="12192000" y="5368255"/>
                </a:lnTo>
                <a:lnTo>
                  <a:pt x="12091839" y="5400973"/>
                </a:lnTo>
                <a:cubicBezTo>
                  <a:pt x="11683603" y="5562005"/>
                  <a:pt x="11270456" y="6036469"/>
                  <a:pt x="10896600" y="6076950"/>
                </a:cubicBezTo>
                <a:cubicBezTo>
                  <a:pt x="10398125" y="6130925"/>
                  <a:pt x="10042525" y="5673725"/>
                  <a:pt x="9505950" y="5695950"/>
                </a:cubicBezTo>
                <a:cubicBezTo>
                  <a:pt x="8969375" y="5718175"/>
                  <a:pt x="8382000" y="6197600"/>
                  <a:pt x="7677150" y="6210300"/>
                </a:cubicBezTo>
                <a:cubicBezTo>
                  <a:pt x="6972300" y="6223000"/>
                  <a:pt x="5975350" y="5765800"/>
                  <a:pt x="5276850" y="5772150"/>
                </a:cubicBezTo>
                <a:cubicBezTo>
                  <a:pt x="4578350" y="5778500"/>
                  <a:pt x="4130675" y="6283325"/>
                  <a:pt x="3486150" y="6248400"/>
                </a:cubicBezTo>
                <a:cubicBezTo>
                  <a:pt x="2841625" y="6213475"/>
                  <a:pt x="2044700" y="5607050"/>
                  <a:pt x="1409700" y="5562600"/>
                </a:cubicBezTo>
                <a:cubicBezTo>
                  <a:pt x="933450" y="5529263"/>
                  <a:pt x="391120" y="5594152"/>
                  <a:pt x="3721" y="5769322"/>
                </a:cubicBezTo>
                <a:lnTo>
                  <a:pt x="0" y="5771157"/>
                </a:lnTo>
                <a:lnTo>
                  <a:pt x="0" y="0"/>
                </a:lnTo>
                <a:close/>
              </a:path>
            </a:pathLst>
          </a:custGeom>
          <a:solidFill>
            <a:srgbClr val="1279EF">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华康俪金黑W8(P)" panose="020B0800000000000000" charset="-122"/>
              <a:ea typeface="华康俪金黑W8(P)" panose="020B0800000000000000" charset="-122"/>
            </a:endParaRPr>
          </a:p>
        </p:txBody>
      </p:sp>
      <p:sp>
        <p:nvSpPr>
          <p:cNvPr id="33" name="任意多边形: 形状 32"/>
          <p:cNvSpPr/>
          <p:nvPr/>
        </p:nvSpPr>
        <p:spPr>
          <a:xfrm>
            <a:off x="0" y="279489"/>
            <a:ext cx="12192000" cy="6054187"/>
          </a:xfrm>
          <a:custGeom>
            <a:avLst/>
            <a:gdLst>
              <a:gd name="connsiteX0" fmla="*/ 0 w 12192000"/>
              <a:gd name="connsiteY0" fmla="*/ 0 h 6250131"/>
              <a:gd name="connsiteX1" fmla="*/ 12192000 w 12192000"/>
              <a:gd name="connsiteY1" fmla="*/ 0 h 6250131"/>
              <a:gd name="connsiteX2" fmla="*/ 12192000 w 12192000"/>
              <a:gd name="connsiteY2" fmla="*/ 5368255 h 6250131"/>
              <a:gd name="connsiteX3" fmla="*/ 12091839 w 12192000"/>
              <a:gd name="connsiteY3" fmla="*/ 5400973 h 6250131"/>
              <a:gd name="connsiteX4" fmla="*/ 10896600 w 12192000"/>
              <a:gd name="connsiteY4" fmla="*/ 6076950 h 6250131"/>
              <a:gd name="connsiteX5" fmla="*/ 9505950 w 12192000"/>
              <a:gd name="connsiteY5" fmla="*/ 5695950 h 6250131"/>
              <a:gd name="connsiteX6" fmla="*/ 7677150 w 12192000"/>
              <a:gd name="connsiteY6" fmla="*/ 6210300 h 6250131"/>
              <a:gd name="connsiteX7" fmla="*/ 5276850 w 12192000"/>
              <a:gd name="connsiteY7" fmla="*/ 5772150 h 6250131"/>
              <a:gd name="connsiteX8" fmla="*/ 3486150 w 12192000"/>
              <a:gd name="connsiteY8" fmla="*/ 6248400 h 6250131"/>
              <a:gd name="connsiteX9" fmla="*/ 1409700 w 12192000"/>
              <a:gd name="connsiteY9" fmla="*/ 5562600 h 6250131"/>
              <a:gd name="connsiteX10" fmla="*/ 3721 w 12192000"/>
              <a:gd name="connsiteY10" fmla="*/ 5769322 h 6250131"/>
              <a:gd name="connsiteX11" fmla="*/ 0 w 12192000"/>
              <a:gd name="connsiteY11" fmla="*/ 5771157 h 6250131"/>
              <a:gd name="connsiteX12" fmla="*/ 0 w 12192000"/>
              <a:gd name="connsiteY12" fmla="*/ 0 h 625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250131">
                <a:moveTo>
                  <a:pt x="0" y="0"/>
                </a:moveTo>
                <a:lnTo>
                  <a:pt x="12192000" y="0"/>
                </a:lnTo>
                <a:lnTo>
                  <a:pt x="12192000" y="5368255"/>
                </a:lnTo>
                <a:lnTo>
                  <a:pt x="12091839" y="5400973"/>
                </a:lnTo>
                <a:cubicBezTo>
                  <a:pt x="11683603" y="5562005"/>
                  <a:pt x="11270456" y="6036469"/>
                  <a:pt x="10896600" y="6076950"/>
                </a:cubicBezTo>
                <a:cubicBezTo>
                  <a:pt x="10398125" y="6130925"/>
                  <a:pt x="10042525" y="5673725"/>
                  <a:pt x="9505950" y="5695950"/>
                </a:cubicBezTo>
                <a:cubicBezTo>
                  <a:pt x="8969375" y="5718175"/>
                  <a:pt x="8382000" y="6197600"/>
                  <a:pt x="7677150" y="6210300"/>
                </a:cubicBezTo>
                <a:cubicBezTo>
                  <a:pt x="6972300" y="6223000"/>
                  <a:pt x="5975350" y="5765800"/>
                  <a:pt x="5276850" y="5772150"/>
                </a:cubicBezTo>
                <a:cubicBezTo>
                  <a:pt x="4578350" y="5778500"/>
                  <a:pt x="4130675" y="6283325"/>
                  <a:pt x="3486150" y="6248400"/>
                </a:cubicBezTo>
                <a:cubicBezTo>
                  <a:pt x="2841625" y="6213475"/>
                  <a:pt x="2044700" y="5607050"/>
                  <a:pt x="1409700" y="5562600"/>
                </a:cubicBezTo>
                <a:cubicBezTo>
                  <a:pt x="933450" y="5529263"/>
                  <a:pt x="391120" y="5594152"/>
                  <a:pt x="3721" y="5769322"/>
                </a:cubicBezTo>
                <a:lnTo>
                  <a:pt x="0" y="5771157"/>
                </a:lnTo>
                <a:lnTo>
                  <a:pt x="0" y="0"/>
                </a:lnTo>
                <a:close/>
              </a:path>
            </a:pathLst>
          </a:custGeom>
          <a:solidFill>
            <a:srgbClr val="1279EF">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华康俪金黑W8(P)" panose="020B0800000000000000" charset="-122"/>
              <a:ea typeface="华康俪金黑W8(P)" panose="020B0800000000000000" charset="-122"/>
            </a:endParaRPr>
          </a:p>
        </p:txBody>
      </p:sp>
      <p:sp>
        <p:nvSpPr>
          <p:cNvPr id="34" name="任意多边形: 形状 33"/>
          <p:cNvSpPr/>
          <p:nvPr/>
        </p:nvSpPr>
        <p:spPr>
          <a:xfrm>
            <a:off x="-635" y="0"/>
            <a:ext cx="12192000" cy="6054187"/>
          </a:xfrm>
          <a:custGeom>
            <a:avLst/>
            <a:gdLst>
              <a:gd name="connsiteX0" fmla="*/ 0 w 12192000"/>
              <a:gd name="connsiteY0" fmla="*/ 0 h 6250131"/>
              <a:gd name="connsiteX1" fmla="*/ 12192000 w 12192000"/>
              <a:gd name="connsiteY1" fmla="*/ 0 h 6250131"/>
              <a:gd name="connsiteX2" fmla="*/ 12192000 w 12192000"/>
              <a:gd name="connsiteY2" fmla="*/ 5368255 h 6250131"/>
              <a:gd name="connsiteX3" fmla="*/ 12091839 w 12192000"/>
              <a:gd name="connsiteY3" fmla="*/ 5400973 h 6250131"/>
              <a:gd name="connsiteX4" fmla="*/ 10896600 w 12192000"/>
              <a:gd name="connsiteY4" fmla="*/ 6076950 h 6250131"/>
              <a:gd name="connsiteX5" fmla="*/ 9505950 w 12192000"/>
              <a:gd name="connsiteY5" fmla="*/ 5695950 h 6250131"/>
              <a:gd name="connsiteX6" fmla="*/ 7677150 w 12192000"/>
              <a:gd name="connsiteY6" fmla="*/ 6210300 h 6250131"/>
              <a:gd name="connsiteX7" fmla="*/ 5276850 w 12192000"/>
              <a:gd name="connsiteY7" fmla="*/ 5772150 h 6250131"/>
              <a:gd name="connsiteX8" fmla="*/ 3486150 w 12192000"/>
              <a:gd name="connsiteY8" fmla="*/ 6248400 h 6250131"/>
              <a:gd name="connsiteX9" fmla="*/ 1409700 w 12192000"/>
              <a:gd name="connsiteY9" fmla="*/ 5562600 h 6250131"/>
              <a:gd name="connsiteX10" fmla="*/ 3721 w 12192000"/>
              <a:gd name="connsiteY10" fmla="*/ 5769322 h 6250131"/>
              <a:gd name="connsiteX11" fmla="*/ 0 w 12192000"/>
              <a:gd name="connsiteY11" fmla="*/ 5771157 h 6250131"/>
              <a:gd name="connsiteX12" fmla="*/ 0 w 12192000"/>
              <a:gd name="connsiteY12" fmla="*/ 0 h 625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250131">
                <a:moveTo>
                  <a:pt x="0" y="0"/>
                </a:moveTo>
                <a:lnTo>
                  <a:pt x="12192000" y="0"/>
                </a:lnTo>
                <a:lnTo>
                  <a:pt x="12192000" y="5368255"/>
                </a:lnTo>
                <a:lnTo>
                  <a:pt x="12091839" y="5400973"/>
                </a:lnTo>
                <a:cubicBezTo>
                  <a:pt x="11683603" y="5562005"/>
                  <a:pt x="11270456" y="6036469"/>
                  <a:pt x="10896600" y="6076950"/>
                </a:cubicBezTo>
                <a:cubicBezTo>
                  <a:pt x="10398125" y="6130925"/>
                  <a:pt x="10042525" y="5673725"/>
                  <a:pt x="9505950" y="5695950"/>
                </a:cubicBezTo>
                <a:cubicBezTo>
                  <a:pt x="8969375" y="5718175"/>
                  <a:pt x="8382000" y="6197600"/>
                  <a:pt x="7677150" y="6210300"/>
                </a:cubicBezTo>
                <a:cubicBezTo>
                  <a:pt x="6972300" y="6223000"/>
                  <a:pt x="5975350" y="5765800"/>
                  <a:pt x="5276850" y="5772150"/>
                </a:cubicBezTo>
                <a:cubicBezTo>
                  <a:pt x="4578350" y="5778500"/>
                  <a:pt x="4130675" y="6283325"/>
                  <a:pt x="3486150" y="6248400"/>
                </a:cubicBezTo>
                <a:cubicBezTo>
                  <a:pt x="2841625" y="6213475"/>
                  <a:pt x="2044700" y="5607050"/>
                  <a:pt x="1409700" y="5562600"/>
                </a:cubicBezTo>
                <a:cubicBezTo>
                  <a:pt x="933450" y="5529263"/>
                  <a:pt x="391120" y="5594152"/>
                  <a:pt x="3721" y="5769322"/>
                </a:cubicBezTo>
                <a:lnTo>
                  <a:pt x="0" y="5771157"/>
                </a:lnTo>
                <a:lnTo>
                  <a:pt x="0" y="0"/>
                </a:lnTo>
                <a:close/>
              </a:path>
            </a:pathLst>
          </a:cu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华康俪金黑W8(P)" panose="020B0800000000000000" charset="-122"/>
              <a:ea typeface="华康俪金黑W8(P)" panose="020B0800000000000000" charset="-122"/>
            </a:endParaRPr>
          </a:p>
        </p:txBody>
      </p:sp>
      <p:sp>
        <p:nvSpPr>
          <p:cNvPr id="22" name="文本框 21"/>
          <p:cNvSpPr txBox="1"/>
          <p:nvPr/>
        </p:nvSpPr>
        <p:spPr>
          <a:xfrm>
            <a:off x="913765" y="4177030"/>
            <a:ext cx="4602480" cy="460375"/>
          </a:xfrm>
          <a:prstGeom prst="rect">
            <a:avLst/>
          </a:prstGeom>
          <a:noFill/>
        </p:spPr>
        <p:txBody>
          <a:bodyPr wrap="square">
            <a:spAutoFit/>
          </a:bodyPr>
          <a:lstStyle/>
          <a:p>
            <a:pPr>
              <a:lnSpc>
                <a:spcPct val="150000"/>
              </a:lnSpc>
            </a:pPr>
            <a:r>
              <a:rPr lang="zh-CN" altLang="en-US" sz="1600" spc="120" dirty="0">
                <a:solidFill>
                  <a:schemeClr val="bg1">
                    <a:lumMod val="95000"/>
                  </a:schemeClr>
                </a:solidFill>
                <a:latin typeface="华康俪金黑W8(P)" panose="020B0800000000000000" charset="-122"/>
                <a:ea typeface="华康俪金黑W8(P)" panose="020B0800000000000000" charset="-122"/>
                <a:cs typeface="阿里巴巴普惠体" panose="00020600040101010101" pitchFamily="18" charset="-122"/>
              </a:rPr>
              <a:t>项目开发目标规划与前景展望。</a:t>
            </a:r>
            <a:endParaRPr lang="zh-CN" altLang="en-US" sz="1600" spc="120" dirty="0">
              <a:solidFill>
                <a:schemeClr val="bg1">
                  <a:lumMod val="95000"/>
                </a:schemeClr>
              </a:solidFill>
              <a:latin typeface="华康俪金黑W8(P)" panose="020B0800000000000000" charset="-122"/>
              <a:ea typeface="华康俪金黑W8(P)" panose="020B0800000000000000" charset="-122"/>
              <a:cs typeface="阿里巴巴普惠体" panose="00020600040101010101" pitchFamily="18" charset="-122"/>
            </a:endParaRPr>
          </a:p>
        </p:txBody>
      </p:sp>
      <p:sp>
        <p:nvSpPr>
          <p:cNvPr id="28" name="椭圆 27"/>
          <p:cNvSpPr/>
          <p:nvPr/>
        </p:nvSpPr>
        <p:spPr>
          <a:xfrm>
            <a:off x="11224393" y="732460"/>
            <a:ext cx="539386" cy="539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康俪金黑W8(P)" panose="020B0800000000000000" charset="-122"/>
              <a:ea typeface="华康俪金黑W8(P)" panose="020B0800000000000000" charset="-122"/>
            </a:endParaRPr>
          </a:p>
        </p:txBody>
      </p:sp>
      <p:cxnSp>
        <p:nvCxnSpPr>
          <p:cNvPr id="29" name="直接连接符 28"/>
          <p:cNvCxnSpPr/>
          <p:nvPr/>
        </p:nvCxnSpPr>
        <p:spPr>
          <a:xfrm flipH="1">
            <a:off x="11494086" y="1379505"/>
            <a:ext cx="0" cy="10136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1227387" y="2443986"/>
            <a:ext cx="533398" cy="1714500"/>
          </a:xfrm>
          <a:prstGeom prst="rect">
            <a:avLst/>
          </a:prstGeom>
          <a:noFill/>
        </p:spPr>
        <p:txBody>
          <a:bodyPr wrap="square" rtlCol="0">
            <a:spAutoFit/>
          </a:bodyPr>
          <a:lstStyle>
            <a:defPPr>
              <a:defRPr lang="zh-CN"/>
            </a:defPPr>
            <a:lvl1pPr algn="dist">
              <a:lnSpc>
                <a:spcPct val="120000"/>
              </a:lnSpc>
              <a:defRPr sz="2200" spc="30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pPr algn="ctr"/>
            <a:r>
              <a:rPr lang="zh-CN" altLang="en-US" dirty="0">
                <a:latin typeface="华康俪金黑W8(P)" panose="020B0800000000000000" charset="-122"/>
                <a:ea typeface="华康俪金黑W8(P)" panose="020B0800000000000000" charset="-122"/>
              </a:rPr>
              <a:t>后续发展</a:t>
            </a:r>
            <a:endParaRPr lang="zh-CN" altLang="en-US" dirty="0">
              <a:latin typeface="华康俪金黑W8(P)" panose="020B0800000000000000" charset="-122"/>
              <a:ea typeface="华康俪金黑W8(P)" panose="020B0800000000000000" charset="-122"/>
            </a:endParaRPr>
          </a:p>
        </p:txBody>
      </p:sp>
      <p:sp>
        <p:nvSpPr>
          <p:cNvPr id="31" name="文本框 30"/>
          <p:cNvSpPr txBox="1"/>
          <p:nvPr/>
        </p:nvSpPr>
        <p:spPr>
          <a:xfrm flipH="1">
            <a:off x="11254346" y="814020"/>
            <a:ext cx="495684" cy="398780"/>
          </a:xfrm>
          <a:prstGeom prst="rect">
            <a:avLst/>
          </a:prstGeom>
          <a:noFill/>
        </p:spPr>
        <p:txBody>
          <a:bodyPr wrap="square" rtlCol="0">
            <a:spAutoFit/>
          </a:bodyPr>
          <a:lstStyle>
            <a:defPPr>
              <a:defRPr lang="zh-CN"/>
            </a:defPPr>
            <a:lvl1pPr algn="dist">
              <a:defRPr sz="200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r>
              <a:rPr lang="en-US" altLang="zh-CN" dirty="0">
                <a:solidFill>
                  <a:srgbClr val="1279EF"/>
                </a:solidFill>
                <a:latin typeface="华康俪金黑W8(P)" panose="020B0800000000000000" charset="-122"/>
                <a:ea typeface="华康俪金黑W8(P)" panose="020B0800000000000000" charset="-122"/>
              </a:rPr>
              <a:t>05</a:t>
            </a:r>
            <a:endParaRPr lang="en-US" altLang="zh-CN" dirty="0">
              <a:solidFill>
                <a:srgbClr val="1279EF"/>
              </a:solidFill>
              <a:latin typeface="华康俪金黑W8(P)" panose="020B0800000000000000" charset="-122"/>
              <a:ea typeface="华康俪金黑W8(P)" panose="020B0800000000000000" charset="-122"/>
            </a:endParaRPr>
          </a:p>
        </p:txBody>
      </p:sp>
      <p:sp>
        <p:nvSpPr>
          <p:cNvPr id="2" name="文本框 1"/>
          <p:cNvSpPr txBox="1"/>
          <p:nvPr/>
        </p:nvSpPr>
        <p:spPr>
          <a:xfrm flipH="1">
            <a:off x="700570" y="1119769"/>
            <a:ext cx="3649007" cy="829945"/>
          </a:xfrm>
          <a:prstGeom prst="rect">
            <a:avLst/>
          </a:prstGeom>
          <a:noFill/>
        </p:spPr>
        <p:txBody>
          <a:bodyPr wrap="square" rtlCol="0">
            <a:spAutoFit/>
          </a:bodyPr>
          <a:lstStyle>
            <a:defPPr>
              <a:defRPr lang="zh-CN"/>
            </a:defPPr>
            <a:lvl1pPr algn="dist">
              <a:defRPr sz="4800">
                <a:solidFill>
                  <a:schemeClr val="bg1"/>
                </a:solidFill>
                <a:latin typeface="钉钉进步体" panose="00020600040101010101" pitchFamily="18" charset="-122"/>
                <a:ea typeface="钉钉进步体" panose="00020600040101010101" pitchFamily="18" charset="-122"/>
                <a:cs typeface="包图简圆体" panose="02010601030101010101" charset="-122"/>
              </a:defRPr>
            </a:lvl1pPr>
          </a:lstStyle>
          <a:p>
            <a:pPr algn="l"/>
            <a:r>
              <a:rPr lang="zh-CN" altLang="en-US" dirty="0">
                <a:latin typeface="华康俪金黑W8(P)" panose="020B0800000000000000" charset="-122"/>
                <a:ea typeface="华康俪金黑W8(P)" panose="020B0800000000000000" charset="-122"/>
              </a:rPr>
              <a:t>五、</a:t>
            </a:r>
            <a:endParaRPr lang="zh-CN" altLang="en-US" dirty="0">
              <a:latin typeface="华康俪金黑W8(P)" panose="020B0800000000000000" charset="-122"/>
              <a:ea typeface="华康俪金黑W8(P)" panose="020B0800000000000000" charset="-122"/>
            </a:endParaRPr>
          </a:p>
        </p:txBody>
      </p:sp>
      <p:sp>
        <p:nvSpPr>
          <p:cNvPr id="4" name="文本框 3"/>
          <p:cNvSpPr txBox="1"/>
          <p:nvPr/>
        </p:nvSpPr>
        <p:spPr>
          <a:xfrm>
            <a:off x="826135" y="1664335"/>
            <a:ext cx="10041255" cy="1445260"/>
          </a:xfrm>
          <a:prstGeom prst="rect">
            <a:avLst/>
          </a:prstGeom>
          <a:noFill/>
        </p:spPr>
        <p:txBody>
          <a:bodyPr wrap="square" rtlCol="0">
            <a:spAutoFit/>
          </a:bodyPr>
          <a:lstStyle>
            <a:defPPr>
              <a:defRPr lang="zh-CN"/>
            </a:defPPr>
            <a:lvl1pPr>
              <a:defRPr sz="8800" spc="-150">
                <a:solidFill>
                  <a:schemeClr val="bg1">
                    <a:alpha val="13000"/>
                  </a:schemeClr>
                </a:soli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r>
              <a:rPr lang="en-US" altLang="zh-CN" dirty="0">
                <a:latin typeface="华康俪金黑W8(P)" panose="020B0800000000000000" charset="-122"/>
                <a:ea typeface="华康俪金黑W8(P)" panose="020B0800000000000000" charset="-122"/>
              </a:rPr>
              <a:t>DEVELOPMENT</a:t>
            </a:r>
            <a:endParaRPr lang="en-US" altLang="zh-CN" dirty="0">
              <a:latin typeface="华康俪金黑W8(P)" panose="020B0800000000000000" charset="-122"/>
              <a:ea typeface="华康俪金黑W8(P)" panose="020B0800000000000000" charset="-122"/>
            </a:endParaRPr>
          </a:p>
        </p:txBody>
      </p:sp>
      <p:sp>
        <p:nvSpPr>
          <p:cNvPr id="6" name="矩形 5"/>
          <p:cNvSpPr/>
          <p:nvPr/>
        </p:nvSpPr>
        <p:spPr>
          <a:xfrm flipV="1">
            <a:off x="916940" y="3738880"/>
            <a:ext cx="5546725"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华康俪金黑W8(P)" panose="020B0800000000000000" charset="-122"/>
              <a:ea typeface="华康俪金黑W8(P)" panose="020B0800000000000000" charset="-122"/>
            </a:endParaRPr>
          </a:p>
        </p:txBody>
      </p:sp>
      <p:sp>
        <p:nvSpPr>
          <p:cNvPr id="5" name="文本框 4"/>
          <p:cNvSpPr txBox="1"/>
          <p:nvPr/>
        </p:nvSpPr>
        <p:spPr>
          <a:xfrm>
            <a:off x="826135" y="2099310"/>
            <a:ext cx="5796915" cy="1715770"/>
          </a:xfrm>
          <a:prstGeom prst="rect">
            <a:avLst/>
          </a:prstGeom>
          <a:noFill/>
        </p:spPr>
        <p:txBody>
          <a:bodyPr wrap="square" rtlCol="0">
            <a:spAutoFit/>
          </a:bodyPr>
          <a:lstStyle>
            <a:defPPr>
              <a:defRPr lang="zh-CN"/>
            </a:defPPr>
            <a:lvl1pPr algn="dist">
              <a:lnSpc>
                <a:spcPct val="120000"/>
              </a:lnSpc>
              <a:defRPr sz="3600" b="1" spc="300">
                <a:solidFill>
                  <a:schemeClr val="bg1"/>
                </a:solidFill>
                <a:latin typeface="微软雅黑" panose="020B0503020204020204" pitchFamily="34" charset="-122"/>
                <a:ea typeface="微软雅黑" panose="020B0503020204020204" pitchFamily="34" charset="-122"/>
                <a:cs typeface="阿里巴巴普惠体 Medium" panose="00020600040101010101" pitchFamily="18" charset="-122"/>
              </a:defRPr>
            </a:lvl1pPr>
          </a:lstStyle>
          <a:p>
            <a:r>
              <a:rPr lang="zh-CN" altLang="en-US" sz="8800" b="0" dirty="0">
                <a:latin typeface="华康俪金黑W8(P)" panose="020B0800000000000000" charset="-122"/>
                <a:ea typeface="华康俪金黑W8(P)" panose="020B0800000000000000" charset="-122"/>
              </a:rPr>
              <a:t>后续发展</a:t>
            </a:r>
            <a:endParaRPr lang="zh-CN" altLang="en-US" sz="8800" b="0" dirty="0">
              <a:latin typeface="华康俪金黑W8(P)" panose="020B0800000000000000" charset="-122"/>
              <a:ea typeface="华康俪金黑W8(P)" panose="020B0800000000000000"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04856" cy="6858000"/>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36" name="椭圆 35"/>
          <p:cNvSpPr/>
          <p:nvPr/>
        </p:nvSpPr>
        <p:spPr>
          <a:xfrm>
            <a:off x="316416" y="1363499"/>
            <a:ext cx="539386" cy="539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康俪金黑W8(P)" panose="020B0800000000000000" charset="-122"/>
              <a:ea typeface="华康俪金黑W8(P)" panose="020B0800000000000000" charset="-122"/>
            </a:endParaRPr>
          </a:p>
        </p:txBody>
      </p:sp>
      <p:cxnSp>
        <p:nvCxnSpPr>
          <p:cNvPr id="37" name="直接连接符 36"/>
          <p:cNvCxnSpPr/>
          <p:nvPr/>
        </p:nvCxnSpPr>
        <p:spPr>
          <a:xfrm flipH="1">
            <a:off x="586109" y="2010544"/>
            <a:ext cx="0" cy="492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328935" y="2601034"/>
            <a:ext cx="533398" cy="1863725"/>
          </a:xfrm>
          <a:prstGeom prst="rect">
            <a:avLst/>
          </a:prstGeom>
          <a:noFill/>
        </p:spPr>
        <p:txBody>
          <a:bodyPr wrap="square" rtlCol="0">
            <a:spAutoFit/>
          </a:bodyPr>
          <a:lstStyle>
            <a:defPPr>
              <a:defRPr lang="zh-CN"/>
            </a:defPPr>
            <a:lvl1pPr algn="dist">
              <a:defRPr sz="4800" spc="600">
                <a:gradFill>
                  <a:gsLst>
                    <a:gs pos="0">
                      <a:srgbClr val="4C507D"/>
                    </a:gs>
                    <a:gs pos="54000">
                      <a:srgbClr val="6C72C2"/>
                    </a:gs>
                    <a:gs pos="100000">
                      <a:srgbClr val="A9AEDB"/>
                    </a:gs>
                  </a:gsLst>
                  <a:lin ang="0" scaled="0"/>
                </a:gra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defRPr>
            </a:lvl1pPr>
          </a:lstStyle>
          <a:p>
            <a:pPr algn="ctr">
              <a:lnSpc>
                <a:spcPct val="120000"/>
              </a:lnSpc>
            </a:pPr>
            <a:r>
              <a:rPr lang="zh-CN" altLang="en-US" sz="2400" spc="300" dirty="0">
                <a:solidFill>
                  <a:schemeClr val="bg1"/>
                </a:solidFill>
                <a:latin typeface="华康俪金黑W8(P)" panose="020B0800000000000000" charset="-122"/>
                <a:ea typeface="华康俪金黑W8(P)" panose="020B0800000000000000" charset="-122"/>
                <a:cs typeface="阿里巴巴普惠体 Medium" panose="00020600040101010101" pitchFamily="18" charset="-122"/>
              </a:rPr>
              <a:t>开发目标</a:t>
            </a:r>
            <a:endParaRPr lang="zh-CN" altLang="en-US" sz="2400" spc="300" dirty="0">
              <a:solidFill>
                <a:schemeClr val="bg1"/>
              </a:solidFill>
              <a:latin typeface="华康俪金黑W8(P)" panose="020B0800000000000000" charset="-122"/>
              <a:ea typeface="华康俪金黑W8(P)" panose="020B0800000000000000" charset="-122"/>
              <a:cs typeface="阿里巴巴普惠体 Medium" panose="00020600040101010101" pitchFamily="18" charset="-122"/>
            </a:endParaRPr>
          </a:p>
        </p:txBody>
      </p:sp>
      <p:sp>
        <p:nvSpPr>
          <p:cNvPr id="39" name="文本框 38"/>
          <p:cNvSpPr txBox="1"/>
          <p:nvPr/>
        </p:nvSpPr>
        <p:spPr>
          <a:xfrm flipH="1">
            <a:off x="338267" y="1453290"/>
            <a:ext cx="495685" cy="398780"/>
          </a:xfrm>
          <a:prstGeom prst="rect">
            <a:avLst/>
          </a:prstGeom>
          <a:noFill/>
        </p:spPr>
        <p:txBody>
          <a:bodyPr wrap="square" rtlCol="0">
            <a:spAutoFit/>
          </a:bodyPr>
          <a:lstStyle/>
          <a:p>
            <a:pPr algn="dist"/>
            <a:r>
              <a:rPr lang="en-US" altLang="zh-CN" sz="20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01</a:t>
            </a:r>
            <a:endParaRPr lang="en-US" altLang="zh-CN" sz="2000" dirty="0">
              <a:ln>
                <a:solidFill>
                  <a:srgbClr val="82B0AE"/>
                </a:solidFill>
              </a:ln>
              <a:solidFill>
                <a:srgbClr val="1279EF"/>
              </a:solidFill>
              <a:effectLst>
                <a:outerShdw blurRad="50800" dist="76200" dir="2700000" algn="tl" rotWithShape="0">
                  <a:prstClr val="black">
                    <a:alpha val="40000"/>
                  </a:prstClr>
                </a:outerShdw>
              </a:effectLst>
              <a:latin typeface="华康俪金黑W8(P)" panose="020B0800000000000000" charset="-122"/>
              <a:ea typeface="华康俪金黑W8(P)" panose="020B0800000000000000" charset="-122"/>
              <a:cs typeface="阿里巴巴普惠体 Medium" panose="00020600040101010101" pitchFamily="18" charset="-122"/>
            </a:endParaRPr>
          </a:p>
        </p:txBody>
      </p:sp>
      <p:sp>
        <p:nvSpPr>
          <p:cNvPr id="19" name="任意多边形: 形状 18"/>
          <p:cNvSpPr/>
          <p:nvPr/>
        </p:nvSpPr>
        <p:spPr>
          <a:xfrm rot="2636659">
            <a:off x="8997077" y="1269384"/>
            <a:ext cx="4144578" cy="7563091"/>
          </a:xfrm>
          <a:custGeom>
            <a:avLst/>
            <a:gdLst>
              <a:gd name="connsiteX0" fmla="*/ 0 w 4144578"/>
              <a:gd name="connsiteY0" fmla="*/ 0 h 7563091"/>
              <a:gd name="connsiteX1" fmla="*/ 4144578 w 4144578"/>
              <a:gd name="connsiteY1" fmla="*/ 4300192 h 7563091"/>
              <a:gd name="connsiteX2" fmla="*/ 759170 w 4144578"/>
              <a:gd name="connsiteY2" fmla="*/ 7563091 h 7563091"/>
              <a:gd name="connsiteX3" fmla="*/ 760876 w 4144578"/>
              <a:gd name="connsiteY3" fmla="*/ 7556953 h 7563091"/>
              <a:gd name="connsiteX4" fmla="*/ 1109213 w 4144578"/>
              <a:gd name="connsiteY4" fmla="*/ 4734492 h 7563091"/>
              <a:gd name="connsiteX5" fmla="*/ 74584 w 4144578"/>
              <a:gd name="connsiteY5" fmla="*/ 131053 h 7563091"/>
              <a:gd name="connsiteX6" fmla="*/ 0 w 4144578"/>
              <a:gd name="connsiteY6" fmla="*/ 0 h 756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4578" h="7563091">
                <a:moveTo>
                  <a:pt x="0" y="0"/>
                </a:moveTo>
                <a:lnTo>
                  <a:pt x="4144578" y="4300192"/>
                </a:lnTo>
                <a:lnTo>
                  <a:pt x="759170" y="7563091"/>
                </a:lnTo>
                <a:lnTo>
                  <a:pt x="760876" y="7556953"/>
                </a:lnTo>
                <a:cubicBezTo>
                  <a:pt x="984112" y="6703116"/>
                  <a:pt x="1109213" y="5745729"/>
                  <a:pt x="1109213" y="4734492"/>
                </a:cubicBezTo>
                <a:cubicBezTo>
                  <a:pt x="1109213" y="2936737"/>
                  <a:pt x="713831" y="1309175"/>
                  <a:pt x="74584" y="131053"/>
                </a:cubicBezTo>
                <a:lnTo>
                  <a:pt x="0" y="0"/>
                </a:lnTo>
                <a:close/>
              </a:path>
            </a:pathLst>
          </a:cu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latin typeface="华康俪金黑W8(P)" panose="020B0800000000000000" charset="-122"/>
              <a:ea typeface="华康俪金黑W8(P)" panose="020B0800000000000000" charset="-122"/>
            </a:endParaRPr>
          </a:p>
        </p:txBody>
      </p:sp>
      <p:sp>
        <p:nvSpPr>
          <p:cNvPr id="9" name="文本框 8"/>
          <p:cNvSpPr txBox="1"/>
          <p:nvPr/>
        </p:nvSpPr>
        <p:spPr>
          <a:xfrm>
            <a:off x="1595755" y="254635"/>
            <a:ext cx="4805680" cy="1198880"/>
          </a:xfrm>
          <a:prstGeom prst="rect">
            <a:avLst/>
          </a:prstGeom>
          <a:noFill/>
        </p:spPr>
        <p:txBody>
          <a:bodyPr wrap="square" rtlCol="0">
            <a:spAutoFit/>
          </a:bodyPr>
          <a:lstStyle>
            <a:defPPr>
              <a:defRPr lang="zh-CN"/>
            </a:defPPr>
            <a:lvl1pPr algn="dist">
              <a:defRPr sz="7200">
                <a:solidFill>
                  <a:srgbClr val="1279EF">
                    <a:alpha val="19000"/>
                  </a:srgb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r>
              <a:rPr lang="en-US" altLang="zh-CN" dirty="0">
                <a:solidFill>
                  <a:srgbClr val="1279EF">
                    <a:alpha val="8000"/>
                  </a:srgbClr>
                </a:solidFill>
                <a:latin typeface="华康俪金黑W8(P)" panose="020B0800000000000000" charset="-122"/>
                <a:ea typeface="华康俪金黑W8(P)" panose="020B0800000000000000" charset="-122"/>
              </a:rPr>
              <a:t>FUTURE</a:t>
            </a:r>
            <a:endParaRPr lang="en-US" altLang="zh-CN" dirty="0">
              <a:solidFill>
                <a:srgbClr val="1279EF">
                  <a:alpha val="8000"/>
                </a:srgbClr>
              </a:solidFill>
              <a:latin typeface="华康俪金黑W8(P)" panose="020B0800000000000000" charset="-122"/>
              <a:ea typeface="华康俪金黑W8(P)" panose="020B0800000000000000" charset="-122"/>
            </a:endParaRPr>
          </a:p>
        </p:txBody>
      </p:sp>
      <p:sp>
        <p:nvSpPr>
          <p:cNvPr id="10" name="文本框 9"/>
          <p:cNvSpPr txBox="1"/>
          <p:nvPr/>
        </p:nvSpPr>
        <p:spPr>
          <a:xfrm flipH="1">
            <a:off x="1578674" y="1005518"/>
            <a:ext cx="5374376" cy="768350"/>
          </a:xfrm>
          <a:prstGeom prst="rect">
            <a:avLst/>
          </a:prstGeom>
          <a:noFill/>
        </p:spPr>
        <p:txBody>
          <a:bodyPr wrap="square" rtlCol="0">
            <a:spAutoFit/>
          </a:bodyPr>
          <a:lstStyle/>
          <a:p>
            <a:r>
              <a:rPr lang="zh-CN" altLang="en-US" sz="44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后</a:t>
            </a:r>
            <a:r>
              <a:rPr lang="en-US" altLang="zh-CN" sz="44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 </a:t>
            </a:r>
            <a:r>
              <a:rPr lang="zh-CN" altLang="en-US" sz="44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续</a:t>
            </a:r>
            <a:r>
              <a:rPr lang="en-US" altLang="zh-CN" sz="44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 </a:t>
            </a:r>
            <a:r>
              <a:rPr lang="zh-CN" altLang="en-US" sz="44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发</a:t>
            </a:r>
            <a:r>
              <a:rPr lang="en-US" altLang="zh-CN" sz="44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 </a:t>
            </a:r>
            <a:r>
              <a:rPr lang="zh-CN" altLang="en-US" sz="44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展</a:t>
            </a:r>
            <a:endParaRPr lang="zh-CN" altLang="en-US" sz="44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endParaRPr>
          </a:p>
        </p:txBody>
      </p:sp>
      <p:sp>
        <p:nvSpPr>
          <p:cNvPr id="11" name="文本框 10"/>
          <p:cNvSpPr txBox="1"/>
          <p:nvPr/>
        </p:nvSpPr>
        <p:spPr>
          <a:xfrm>
            <a:off x="1595755" y="2010410"/>
            <a:ext cx="1812925" cy="534035"/>
          </a:xfrm>
          <a:prstGeom prst="rect">
            <a:avLst/>
          </a:prstGeom>
          <a:noFill/>
        </p:spPr>
        <p:txBody>
          <a:bodyPr wrap="square" rtlCol="0">
            <a:spAutoFit/>
          </a:bodyPr>
          <a:lstStyle>
            <a:defPPr>
              <a:defRPr lang="zh-CN"/>
            </a:defPPr>
            <a:lvl1pPr algn="dist">
              <a:defRPr sz="4800" spc="600">
                <a:gradFill>
                  <a:gsLst>
                    <a:gs pos="0">
                      <a:srgbClr val="4C507D"/>
                    </a:gs>
                    <a:gs pos="54000">
                      <a:srgbClr val="6C72C2"/>
                    </a:gs>
                    <a:gs pos="100000">
                      <a:srgbClr val="A9AEDB"/>
                    </a:gs>
                  </a:gsLst>
                  <a:lin ang="0" scaled="0"/>
                </a:gra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defRPr>
            </a:lvl1pPr>
          </a:lstStyle>
          <a:p>
            <a:pPr algn="l">
              <a:lnSpc>
                <a:spcPct val="120000"/>
              </a:lnSpc>
            </a:pPr>
            <a:r>
              <a:rPr lang="zh-CN" altLang="en-US" sz="2400" spc="300" dirty="0">
                <a:solidFill>
                  <a:schemeClr val="bg2">
                    <a:lumMod val="25000"/>
                  </a:schemeClr>
                </a:solidFill>
                <a:latin typeface="华康俪金黑W8(P)" panose="020B0800000000000000" charset="-122"/>
                <a:ea typeface="华康俪金黑W8(P)" panose="020B0800000000000000" charset="-122"/>
                <a:cs typeface="阿里巴巴普惠体 Medium" panose="00020600040101010101" pitchFamily="18" charset="-122"/>
              </a:rPr>
              <a:t>开发目标</a:t>
            </a:r>
            <a:endParaRPr lang="zh-CN" altLang="en-US" sz="2400" spc="300" dirty="0">
              <a:solidFill>
                <a:schemeClr val="bg2">
                  <a:lumMod val="25000"/>
                </a:schemeClr>
              </a:solidFill>
              <a:latin typeface="华康俪金黑W8(P)" panose="020B0800000000000000" charset="-122"/>
              <a:ea typeface="华康俪金黑W8(P)" panose="020B0800000000000000" charset="-122"/>
              <a:cs typeface="阿里巴巴普惠体 Medium" panose="00020600040101010101" pitchFamily="18" charset="-122"/>
            </a:endParaRPr>
          </a:p>
        </p:txBody>
      </p:sp>
      <p:sp>
        <p:nvSpPr>
          <p:cNvPr id="12" name="矩形 11"/>
          <p:cNvSpPr/>
          <p:nvPr/>
        </p:nvSpPr>
        <p:spPr>
          <a:xfrm>
            <a:off x="1677670" y="1773555"/>
            <a:ext cx="2787650" cy="130175"/>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4" name="文本框 3"/>
          <p:cNvSpPr txBox="1"/>
          <p:nvPr/>
        </p:nvSpPr>
        <p:spPr>
          <a:xfrm>
            <a:off x="1578610" y="2867025"/>
            <a:ext cx="6934200" cy="1028700"/>
          </a:xfrm>
          <a:prstGeom prst="rect">
            <a:avLst/>
          </a:prstGeom>
          <a:noFill/>
        </p:spPr>
        <p:txBody>
          <a:bodyPr wrap="square" rtlCol="0">
            <a:noAutofit/>
          </a:bodyPr>
          <a:p>
            <a:r>
              <a:rPr lang="en-US" altLang="zh-CN" sz="2800">
                <a:latin typeface="华康俪金黑W8(P)" panose="020B0800000000000000" charset="-122"/>
                <a:ea typeface="华康俪金黑W8(P)" panose="020B0800000000000000" charset="-122"/>
                <a:cs typeface="华康俪金黑W8(P)" panose="020B0800000000000000" charset="-122"/>
              </a:rPr>
              <a:t>1</a:t>
            </a:r>
            <a:r>
              <a:rPr lang="zh-CN" altLang="en-US" sz="2800">
                <a:latin typeface="华康俪金黑W8(P)" panose="020B0800000000000000" charset="-122"/>
                <a:ea typeface="华康俪金黑W8(P)" panose="020B0800000000000000" charset="-122"/>
                <a:cs typeface="华康俪金黑W8(P)" panose="020B0800000000000000" charset="-122"/>
              </a:rPr>
              <a:t>、进一步完善</a:t>
            </a:r>
            <a:r>
              <a:rPr lang="zh-CN" altLang="en-US" sz="2800">
                <a:solidFill>
                  <a:srgbClr val="C00000"/>
                </a:solidFill>
                <a:latin typeface="华康俪金黑W8(P)" panose="020B0800000000000000" charset="-122"/>
                <a:ea typeface="华康俪金黑W8(P)" panose="020B0800000000000000" charset="-122"/>
                <a:cs typeface="华康俪金黑W8(P)" panose="020B0800000000000000" charset="-122"/>
              </a:rPr>
              <a:t>桌面端</a:t>
            </a:r>
            <a:r>
              <a:rPr lang="zh-CN" altLang="en-US" sz="2800">
                <a:solidFill>
                  <a:schemeClr val="tx1"/>
                </a:solidFill>
                <a:latin typeface="华康俪金黑W8(P)" panose="020B0800000000000000" charset="-122"/>
                <a:ea typeface="华康俪金黑W8(P)" panose="020B0800000000000000" charset="-122"/>
                <a:cs typeface="华康俪金黑W8(P)" panose="020B0800000000000000" charset="-122"/>
              </a:rPr>
              <a:t>和</a:t>
            </a:r>
            <a:r>
              <a:rPr lang="zh-CN" altLang="en-US" sz="2800">
                <a:solidFill>
                  <a:srgbClr val="C00000"/>
                </a:solidFill>
                <a:latin typeface="华康俪金黑W8(P)" panose="020B0800000000000000" charset="-122"/>
                <a:ea typeface="华康俪金黑W8(P)" panose="020B0800000000000000" charset="-122"/>
                <a:cs typeface="华康俪金黑W8(P)" panose="020B0800000000000000" charset="-122"/>
              </a:rPr>
              <a:t>移动端</a:t>
            </a:r>
            <a:r>
              <a:rPr lang="en-US" altLang="zh-CN" sz="2800">
                <a:latin typeface="华康俪金黑W8(P)" panose="020B0800000000000000" charset="-122"/>
                <a:ea typeface="华康俪金黑W8(P)" panose="020B0800000000000000" charset="-122"/>
                <a:cs typeface="华康俪金黑W8(P)" panose="020B0800000000000000" charset="-122"/>
              </a:rPr>
              <a:t>APP</a:t>
            </a:r>
            <a:r>
              <a:rPr lang="zh-CN" altLang="en-US" sz="2800">
                <a:latin typeface="华康俪金黑W8(P)" panose="020B0800000000000000" charset="-122"/>
                <a:ea typeface="华康俪金黑W8(P)" panose="020B0800000000000000" charset="-122"/>
                <a:cs typeface="华康俪金黑W8(P)" panose="020B0800000000000000" charset="-122"/>
              </a:rPr>
              <a:t>的开发。优化桌面端设计，实现更快捷的使用。</a:t>
            </a:r>
            <a:endParaRPr lang="zh-CN" altLang="en-US" sz="2800">
              <a:latin typeface="华康俪金黑W8(P)" panose="020B0800000000000000" charset="-122"/>
              <a:ea typeface="华康俪金黑W8(P)" panose="020B0800000000000000" charset="-122"/>
              <a:cs typeface="华康俪金黑W8(P)" panose="020B0800000000000000" charset="-122"/>
            </a:endParaRPr>
          </a:p>
        </p:txBody>
      </p:sp>
      <p:sp>
        <p:nvSpPr>
          <p:cNvPr id="5" name="文本框 4"/>
          <p:cNvSpPr txBox="1"/>
          <p:nvPr/>
        </p:nvSpPr>
        <p:spPr>
          <a:xfrm>
            <a:off x="1574800" y="4108450"/>
            <a:ext cx="6938645" cy="1028700"/>
          </a:xfrm>
          <a:prstGeom prst="rect">
            <a:avLst/>
          </a:prstGeom>
          <a:noFill/>
        </p:spPr>
        <p:txBody>
          <a:bodyPr wrap="square" rtlCol="0">
            <a:noAutofit/>
          </a:bodyPr>
          <a:p>
            <a:r>
              <a:rPr lang="en-US" altLang="zh-CN" sz="2800">
                <a:latin typeface="华康俪金黑W8(P)" panose="020B0800000000000000" charset="-122"/>
                <a:ea typeface="华康俪金黑W8(P)" panose="020B0800000000000000" charset="-122"/>
                <a:cs typeface="华康俪金黑W8(P)" panose="020B0800000000000000" charset="-122"/>
              </a:rPr>
              <a:t>2</a:t>
            </a:r>
            <a:r>
              <a:rPr lang="zh-CN" altLang="en-US" sz="2800">
                <a:latin typeface="华康俪金黑W8(P)" panose="020B0800000000000000" charset="-122"/>
                <a:ea typeface="华康俪金黑W8(P)" panose="020B0800000000000000" charset="-122"/>
                <a:cs typeface="华康俪金黑W8(P)" panose="020B0800000000000000" charset="-122"/>
              </a:rPr>
              <a:t>、引入更加准确的</a:t>
            </a:r>
            <a:r>
              <a:rPr lang="zh-CN" altLang="en-US" sz="2800">
                <a:solidFill>
                  <a:srgbClr val="C00000"/>
                </a:solidFill>
                <a:latin typeface="华康俪金黑W8(P)" panose="020B0800000000000000" charset="-122"/>
                <a:ea typeface="华康俪金黑W8(P)" panose="020B0800000000000000" charset="-122"/>
                <a:cs typeface="华康俪金黑W8(P)" panose="020B0800000000000000" charset="-122"/>
              </a:rPr>
              <a:t>算法</a:t>
            </a:r>
            <a:r>
              <a:rPr lang="zh-CN" altLang="en-US" sz="2800">
                <a:latin typeface="华康俪金黑W8(P)" panose="020B0800000000000000" charset="-122"/>
                <a:ea typeface="华康俪金黑W8(P)" panose="020B0800000000000000" charset="-122"/>
                <a:cs typeface="华康俪金黑W8(P)" panose="020B0800000000000000" charset="-122"/>
              </a:rPr>
              <a:t>识别生成段落结构，实现更复杂的模板预设。</a:t>
            </a:r>
            <a:endParaRPr lang="zh-CN" altLang="en-US" sz="2800">
              <a:latin typeface="华康俪金黑W8(P)" panose="020B0800000000000000" charset="-122"/>
              <a:ea typeface="华康俪金黑W8(P)" panose="020B0800000000000000" charset="-122"/>
              <a:cs typeface="华康俪金黑W8(P)" panose="020B0800000000000000" charset="-122"/>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p:cNvSpPr/>
          <p:nvPr/>
        </p:nvSpPr>
        <p:spPr>
          <a:xfrm rot="8036657">
            <a:off x="-241935" y="2490470"/>
            <a:ext cx="3641725" cy="6725920"/>
          </a:xfrm>
          <a:custGeom>
            <a:avLst/>
            <a:gdLst>
              <a:gd name="connsiteX0" fmla="*/ 0 w 4144578"/>
              <a:gd name="connsiteY0" fmla="*/ 0 h 7563091"/>
              <a:gd name="connsiteX1" fmla="*/ 4144578 w 4144578"/>
              <a:gd name="connsiteY1" fmla="*/ 4300192 h 7563091"/>
              <a:gd name="connsiteX2" fmla="*/ 759170 w 4144578"/>
              <a:gd name="connsiteY2" fmla="*/ 7563091 h 7563091"/>
              <a:gd name="connsiteX3" fmla="*/ 760876 w 4144578"/>
              <a:gd name="connsiteY3" fmla="*/ 7556953 h 7563091"/>
              <a:gd name="connsiteX4" fmla="*/ 1109213 w 4144578"/>
              <a:gd name="connsiteY4" fmla="*/ 4734492 h 7563091"/>
              <a:gd name="connsiteX5" fmla="*/ 74584 w 4144578"/>
              <a:gd name="connsiteY5" fmla="*/ 131053 h 7563091"/>
              <a:gd name="connsiteX6" fmla="*/ 0 w 4144578"/>
              <a:gd name="connsiteY6" fmla="*/ 0 h 756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4578" h="7563091">
                <a:moveTo>
                  <a:pt x="0" y="0"/>
                </a:moveTo>
                <a:lnTo>
                  <a:pt x="4144578" y="4300192"/>
                </a:lnTo>
                <a:lnTo>
                  <a:pt x="759170" y="7563091"/>
                </a:lnTo>
                <a:lnTo>
                  <a:pt x="760876" y="7556953"/>
                </a:lnTo>
                <a:cubicBezTo>
                  <a:pt x="984112" y="6703116"/>
                  <a:pt x="1109213" y="5745729"/>
                  <a:pt x="1109213" y="4734492"/>
                </a:cubicBezTo>
                <a:cubicBezTo>
                  <a:pt x="1109213" y="2936737"/>
                  <a:pt x="713831" y="1309175"/>
                  <a:pt x="74584" y="131053"/>
                </a:cubicBezTo>
                <a:lnTo>
                  <a:pt x="0" y="0"/>
                </a:lnTo>
                <a:close/>
              </a:path>
            </a:pathLst>
          </a:cu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华康俪金黑W8(P)" panose="020B0800000000000000" charset="-122"/>
              <a:ea typeface="华康俪金黑W8(P)" panose="020B0800000000000000" charset="-122"/>
            </a:endParaRPr>
          </a:p>
        </p:txBody>
      </p:sp>
      <p:sp>
        <p:nvSpPr>
          <p:cNvPr id="4" name="文本框 3"/>
          <p:cNvSpPr txBox="1"/>
          <p:nvPr/>
        </p:nvSpPr>
        <p:spPr>
          <a:xfrm>
            <a:off x="901700" y="382270"/>
            <a:ext cx="3453130" cy="1198880"/>
          </a:xfrm>
          <a:prstGeom prst="rect">
            <a:avLst/>
          </a:prstGeom>
          <a:noFill/>
        </p:spPr>
        <p:txBody>
          <a:bodyPr wrap="square" rtlCol="0">
            <a:spAutoFit/>
          </a:bodyPr>
          <a:lstStyle>
            <a:defPPr>
              <a:defRPr lang="zh-CN"/>
            </a:defPPr>
            <a:lvl1pPr algn="dist">
              <a:defRPr sz="7200">
                <a:solidFill>
                  <a:srgbClr val="1279EF">
                    <a:alpha val="19000"/>
                  </a:srgb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r>
              <a:rPr lang="en-US" altLang="zh-CN" dirty="0">
                <a:solidFill>
                  <a:srgbClr val="1279EF">
                    <a:alpha val="8000"/>
                  </a:srgbClr>
                </a:solidFill>
                <a:latin typeface="华康俪金黑W8(P)" panose="020B0800000000000000" charset="-122"/>
                <a:ea typeface="华康俪金黑W8(P)" panose="020B0800000000000000" charset="-122"/>
              </a:rPr>
              <a:t>PLAN</a:t>
            </a:r>
            <a:endParaRPr lang="en-US" altLang="zh-CN" dirty="0">
              <a:solidFill>
                <a:srgbClr val="1279EF">
                  <a:alpha val="8000"/>
                </a:srgbClr>
              </a:solidFill>
              <a:latin typeface="华康俪金黑W8(P)" panose="020B0800000000000000" charset="-122"/>
              <a:ea typeface="华康俪金黑W8(P)" panose="020B0800000000000000" charset="-122"/>
            </a:endParaRPr>
          </a:p>
        </p:txBody>
      </p:sp>
      <p:sp>
        <p:nvSpPr>
          <p:cNvPr id="6" name="文本框 5"/>
          <p:cNvSpPr txBox="1"/>
          <p:nvPr/>
        </p:nvSpPr>
        <p:spPr>
          <a:xfrm>
            <a:off x="911289" y="2024498"/>
            <a:ext cx="1591362" cy="534035"/>
          </a:xfrm>
          <a:prstGeom prst="rect">
            <a:avLst/>
          </a:prstGeom>
          <a:noFill/>
        </p:spPr>
        <p:txBody>
          <a:bodyPr wrap="square" rtlCol="0">
            <a:spAutoFit/>
          </a:bodyPr>
          <a:lstStyle>
            <a:defPPr>
              <a:defRPr lang="zh-CN"/>
            </a:defPPr>
            <a:lvl1pPr algn="dist">
              <a:defRPr sz="4800" spc="600">
                <a:gradFill>
                  <a:gsLst>
                    <a:gs pos="0">
                      <a:srgbClr val="4C507D"/>
                    </a:gs>
                    <a:gs pos="54000">
                      <a:srgbClr val="6C72C2"/>
                    </a:gs>
                    <a:gs pos="100000">
                      <a:srgbClr val="A9AEDB"/>
                    </a:gs>
                  </a:gsLst>
                  <a:lin ang="0" scaled="0"/>
                </a:gra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defRPr>
            </a:lvl1pPr>
          </a:lstStyle>
          <a:p>
            <a:pPr algn="l">
              <a:lnSpc>
                <a:spcPct val="120000"/>
              </a:lnSpc>
            </a:pPr>
            <a:r>
              <a:rPr lang="zh-CN" altLang="en-US" sz="2400" spc="300" dirty="0">
                <a:solidFill>
                  <a:schemeClr val="bg2">
                    <a:lumMod val="25000"/>
                  </a:schemeClr>
                </a:solidFill>
                <a:latin typeface="华康俪金黑W8(P)" panose="020B0800000000000000" charset="-122"/>
                <a:ea typeface="华康俪金黑W8(P)" panose="020B0800000000000000" charset="-122"/>
                <a:cs typeface="阿里巴巴普惠体 Medium" panose="00020600040101010101" pitchFamily="18" charset="-122"/>
              </a:rPr>
              <a:t>前景</a:t>
            </a:r>
            <a:r>
              <a:rPr lang="zh-CN" altLang="en-US" sz="2400" spc="300" dirty="0">
                <a:solidFill>
                  <a:schemeClr val="bg2">
                    <a:lumMod val="25000"/>
                  </a:schemeClr>
                </a:solidFill>
                <a:latin typeface="华康俪金黑W8(P)" panose="020B0800000000000000" charset="-122"/>
                <a:ea typeface="华康俪金黑W8(P)" panose="020B0800000000000000" charset="-122"/>
                <a:cs typeface="阿里巴巴普惠体 Medium" panose="00020600040101010101" pitchFamily="18" charset="-122"/>
              </a:rPr>
              <a:t>展望</a:t>
            </a:r>
            <a:endParaRPr lang="zh-CN" altLang="en-US" sz="2400" spc="300" dirty="0">
              <a:solidFill>
                <a:schemeClr val="bg2">
                  <a:lumMod val="25000"/>
                </a:schemeClr>
              </a:solidFill>
              <a:latin typeface="华康俪金黑W8(P)" panose="020B0800000000000000" charset="-122"/>
              <a:ea typeface="华康俪金黑W8(P)" panose="020B0800000000000000" charset="-122"/>
              <a:cs typeface="阿里巴巴普惠体 Medium" panose="00020600040101010101" pitchFamily="18" charset="-122"/>
            </a:endParaRPr>
          </a:p>
        </p:txBody>
      </p:sp>
      <p:sp>
        <p:nvSpPr>
          <p:cNvPr id="35" name="矩形 34"/>
          <p:cNvSpPr/>
          <p:nvPr/>
        </p:nvSpPr>
        <p:spPr>
          <a:xfrm>
            <a:off x="10987405" y="0"/>
            <a:ext cx="1204856" cy="6858000"/>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36" name="椭圆 35"/>
          <p:cNvSpPr/>
          <p:nvPr/>
        </p:nvSpPr>
        <p:spPr>
          <a:xfrm>
            <a:off x="11319696" y="1400964"/>
            <a:ext cx="539386" cy="539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康俪金黑W8(P)" panose="020B0800000000000000" charset="-122"/>
              <a:ea typeface="华康俪金黑W8(P)" panose="020B0800000000000000" charset="-122"/>
            </a:endParaRPr>
          </a:p>
        </p:txBody>
      </p:sp>
      <p:cxnSp>
        <p:nvCxnSpPr>
          <p:cNvPr id="37" name="直接连接符 36"/>
          <p:cNvCxnSpPr/>
          <p:nvPr/>
        </p:nvCxnSpPr>
        <p:spPr>
          <a:xfrm flipH="1">
            <a:off x="11589389" y="2048009"/>
            <a:ext cx="0" cy="492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1332215" y="2638499"/>
            <a:ext cx="533398" cy="1863725"/>
          </a:xfrm>
          <a:prstGeom prst="rect">
            <a:avLst/>
          </a:prstGeom>
          <a:noFill/>
        </p:spPr>
        <p:txBody>
          <a:bodyPr wrap="square" rtlCol="0">
            <a:spAutoFit/>
          </a:bodyPr>
          <a:lstStyle>
            <a:defPPr>
              <a:defRPr lang="zh-CN"/>
            </a:defPPr>
            <a:lvl1pPr algn="dist">
              <a:defRPr sz="4800" spc="600">
                <a:gradFill>
                  <a:gsLst>
                    <a:gs pos="0">
                      <a:srgbClr val="4C507D"/>
                    </a:gs>
                    <a:gs pos="54000">
                      <a:srgbClr val="6C72C2"/>
                    </a:gs>
                    <a:gs pos="100000">
                      <a:srgbClr val="A9AEDB"/>
                    </a:gs>
                  </a:gsLst>
                  <a:lin ang="0" scaled="0"/>
                </a:gra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defRPr>
            </a:lvl1pPr>
          </a:lstStyle>
          <a:p>
            <a:pPr algn="ctr">
              <a:lnSpc>
                <a:spcPct val="120000"/>
              </a:lnSpc>
            </a:pPr>
            <a:r>
              <a:rPr lang="zh-CN" altLang="en-US" sz="2400" spc="300" dirty="0">
                <a:solidFill>
                  <a:schemeClr val="bg1"/>
                </a:solidFill>
                <a:latin typeface="华康俪金黑W8(P)" panose="020B0800000000000000" charset="-122"/>
                <a:ea typeface="华康俪金黑W8(P)" panose="020B0800000000000000" charset="-122"/>
                <a:cs typeface="阿里巴巴普惠体 Medium" panose="00020600040101010101" pitchFamily="18" charset="-122"/>
              </a:rPr>
              <a:t>前景</a:t>
            </a:r>
            <a:r>
              <a:rPr lang="zh-CN" altLang="en-US" sz="2400" spc="300" dirty="0">
                <a:solidFill>
                  <a:schemeClr val="bg1"/>
                </a:solidFill>
                <a:latin typeface="华康俪金黑W8(P)" panose="020B0800000000000000" charset="-122"/>
                <a:ea typeface="华康俪金黑W8(P)" panose="020B0800000000000000" charset="-122"/>
                <a:cs typeface="阿里巴巴普惠体 Medium" panose="00020600040101010101" pitchFamily="18" charset="-122"/>
              </a:rPr>
              <a:t>展望</a:t>
            </a:r>
            <a:endParaRPr lang="zh-CN" altLang="en-US" sz="2400" spc="300" dirty="0">
              <a:solidFill>
                <a:schemeClr val="bg1"/>
              </a:solidFill>
              <a:latin typeface="华康俪金黑W8(P)" panose="020B0800000000000000" charset="-122"/>
              <a:ea typeface="华康俪金黑W8(P)" panose="020B0800000000000000" charset="-122"/>
              <a:cs typeface="阿里巴巴普惠体 Medium" panose="00020600040101010101" pitchFamily="18" charset="-122"/>
            </a:endParaRPr>
          </a:p>
        </p:txBody>
      </p:sp>
      <p:sp>
        <p:nvSpPr>
          <p:cNvPr id="39" name="文本框 38"/>
          <p:cNvSpPr txBox="1"/>
          <p:nvPr/>
        </p:nvSpPr>
        <p:spPr>
          <a:xfrm flipH="1">
            <a:off x="11341547" y="1490755"/>
            <a:ext cx="495685" cy="398780"/>
          </a:xfrm>
          <a:prstGeom prst="rect">
            <a:avLst/>
          </a:prstGeom>
          <a:noFill/>
        </p:spPr>
        <p:txBody>
          <a:bodyPr wrap="square" rtlCol="0">
            <a:spAutoFit/>
          </a:bodyPr>
          <a:lstStyle/>
          <a:p>
            <a:pPr algn="dist"/>
            <a:r>
              <a:rPr lang="en-US" altLang="zh-CN" sz="20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02</a:t>
            </a:r>
            <a:endParaRPr lang="en-US" altLang="zh-CN" sz="2000" dirty="0">
              <a:ln>
                <a:solidFill>
                  <a:srgbClr val="82B0AE"/>
                </a:solidFill>
              </a:ln>
              <a:solidFill>
                <a:srgbClr val="1279EF"/>
              </a:solidFill>
              <a:effectLst>
                <a:outerShdw blurRad="50800" dist="76200" dir="2700000" algn="tl" rotWithShape="0">
                  <a:prstClr val="black">
                    <a:alpha val="40000"/>
                  </a:prstClr>
                </a:outerShdw>
              </a:effectLst>
              <a:latin typeface="华康俪金黑W8(P)" panose="020B0800000000000000" charset="-122"/>
              <a:ea typeface="华康俪金黑W8(P)" panose="020B0800000000000000" charset="-122"/>
              <a:cs typeface="阿里巴巴普惠体 Medium" panose="00020600040101010101" pitchFamily="18" charset="-122"/>
            </a:endParaRPr>
          </a:p>
        </p:txBody>
      </p:sp>
      <p:sp>
        <p:nvSpPr>
          <p:cNvPr id="65" name="任意多边形 6"/>
          <p:cNvSpPr/>
          <p:nvPr/>
        </p:nvSpPr>
        <p:spPr>
          <a:xfrm rot="21015144">
            <a:off x="7308215" y="1892300"/>
            <a:ext cx="3239135" cy="1157605"/>
          </a:xfrm>
          <a:custGeom>
            <a:avLst/>
            <a:gdLst>
              <a:gd name="connsiteX0" fmla="*/ 0 w 3977640"/>
              <a:gd name="connsiteY0" fmla="*/ 1333500 h 1508760"/>
              <a:gd name="connsiteX1" fmla="*/ 624840 w 3977640"/>
              <a:gd name="connsiteY1" fmla="*/ 655320 h 1508760"/>
              <a:gd name="connsiteX2" fmla="*/ 1264920 w 3977640"/>
              <a:gd name="connsiteY2" fmla="*/ 1074420 h 1508760"/>
              <a:gd name="connsiteX3" fmla="*/ 2049780 w 3977640"/>
              <a:gd name="connsiteY3" fmla="*/ 342900 h 1508760"/>
              <a:gd name="connsiteX4" fmla="*/ 2682240 w 3977640"/>
              <a:gd name="connsiteY4" fmla="*/ 982980 h 1508760"/>
              <a:gd name="connsiteX5" fmla="*/ 3406140 w 3977640"/>
              <a:gd name="connsiteY5" fmla="*/ 266700 h 1508760"/>
              <a:gd name="connsiteX6" fmla="*/ 3185160 w 3977640"/>
              <a:gd name="connsiteY6" fmla="*/ 83820 h 1508760"/>
              <a:gd name="connsiteX7" fmla="*/ 3977640 w 3977640"/>
              <a:gd name="connsiteY7" fmla="*/ 0 h 1508760"/>
              <a:gd name="connsiteX8" fmla="*/ 3909060 w 3977640"/>
              <a:gd name="connsiteY8" fmla="*/ 777240 h 1508760"/>
              <a:gd name="connsiteX9" fmla="*/ 3703320 w 3977640"/>
              <a:gd name="connsiteY9" fmla="*/ 594360 h 1508760"/>
              <a:gd name="connsiteX10" fmla="*/ 2689860 w 3977640"/>
              <a:gd name="connsiteY10" fmla="*/ 1501140 h 1508760"/>
              <a:gd name="connsiteX11" fmla="*/ 2065020 w 3977640"/>
              <a:gd name="connsiteY11" fmla="*/ 861060 h 1508760"/>
              <a:gd name="connsiteX12" fmla="*/ 1264920 w 3977640"/>
              <a:gd name="connsiteY12" fmla="*/ 1508760 h 1508760"/>
              <a:gd name="connsiteX13" fmla="*/ 655320 w 3977640"/>
              <a:gd name="connsiteY13" fmla="*/ 1059180 h 1508760"/>
              <a:gd name="connsiteX14" fmla="*/ 198120 w 3977640"/>
              <a:gd name="connsiteY14" fmla="*/ 1493520 h 1508760"/>
              <a:gd name="connsiteX15" fmla="*/ 0 w 3977640"/>
              <a:gd name="connsiteY15" fmla="*/ 1333500 h 1508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77640" h="1508760">
                <a:moveTo>
                  <a:pt x="0" y="1333500"/>
                </a:moveTo>
                <a:lnTo>
                  <a:pt x="624840" y="655320"/>
                </a:lnTo>
                <a:lnTo>
                  <a:pt x="1264920" y="1074420"/>
                </a:lnTo>
                <a:lnTo>
                  <a:pt x="2049780" y="342900"/>
                </a:lnTo>
                <a:lnTo>
                  <a:pt x="2682240" y="982980"/>
                </a:lnTo>
                <a:lnTo>
                  <a:pt x="3406140" y="266700"/>
                </a:lnTo>
                <a:lnTo>
                  <a:pt x="3185160" y="83820"/>
                </a:lnTo>
                <a:lnTo>
                  <a:pt x="3977640" y="0"/>
                </a:lnTo>
                <a:lnTo>
                  <a:pt x="3909060" y="777240"/>
                </a:lnTo>
                <a:lnTo>
                  <a:pt x="3703320" y="594360"/>
                </a:lnTo>
                <a:lnTo>
                  <a:pt x="2689860" y="1501140"/>
                </a:lnTo>
                <a:lnTo>
                  <a:pt x="2065020" y="861060"/>
                </a:lnTo>
                <a:lnTo>
                  <a:pt x="1264920" y="1508760"/>
                </a:lnTo>
                <a:lnTo>
                  <a:pt x="655320" y="1059180"/>
                </a:lnTo>
                <a:lnTo>
                  <a:pt x="198120" y="1493520"/>
                </a:lnTo>
                <a:lnTo>
                  <a:pt x="0" y="1333500"/>
                </a:lnTo>
                <a:close/>
              </a:path>
            </a:pathLst>
          </a:custGeom>
          <a:solidFill>
            <a:srgbClr val="46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705" dirty="0">
              <a:solidFill>
                <a:schemeClr val="bg2">
                  <a:lumMod val="50000"/>
                </a:schemeClr>
              </a:solidFill>
              <a:latin typeface="华康俪金黑W8(P)" panose="020B0800000000000000" charset="-122"/>
              <a:ea typeface="华康俪金黑W8(P)" panose="020B0800000000000000" charset="-122"/>
              <a:cs typeface="阿里巴巴普惠体" panose="00020600040101010101" pitchFamily="18" charset="-122"/>
              <a:sym typeface="Arial" panose="020B0604020202020204"/>
            </a:endParaRPr>
          </a:p>
        </p:txBody>
      </p:sp>
      <p:grpSp>
        <p:nvGrpSpPr>
          <p:cNvPr id="66" name="组合 65"/>
          <p:cNvGrpSpPr/>
          <p:nvPr/>
        </p:nvGrpSpPr>
        <p:grpSpPr>
          <a:xfrm>
            <a:off x="7451725" y="2877185"/>
            <a:ext cx="3101340" cy="2509520"/>
            <a:chOff x="-148492" y="2581206"/>
            <a:chExt cx="3271249" cy="1862753"/>
          </a:xfrm>
          <a:solidFill>
            <a:schemeClr val="accent1"/>
          </a:solidFill>
        </p:grpSpPr>
        <p:cxnSp>
          <p:nvCxnSpPr>
            <p:cNvPr id="67" name="直接连接符 66"/>
            <p:cNvCxnSpPr/>
            <p:nvPr/>
          </p:nvCxnSpPr>
          <p:spPr>
            <a:xfrm>
              <a:off x="-148492" y="4443958"/>
              <a:ext cx="3271249"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1100875" y="3147813"/>
              <a:ext cx="335087" cy="1296144"/>
            </a:xfrm>
            <a:prstGeom prst="rect">
              <a:avLst/>
            </a:prstGeom>
            <a:solidFill>
              <a:srgbClr val="589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705" dirty="0">
                <a:solidFill>
                  <a:schemeClr val="bg2">
                    <a:lumMod val="50000"/>
                  </a:schemeClr>
                </a:solidFill>
                <a:latin typeface="华康俪金黑W8(P)" panose="020B0800000000000000" charset="-122"/>
                <a:ea typeface="华康俪金黑W8(P)" panose="020B0800000000000000" charset="-122"/>
                <a:cs typeface="阿里巴巴普惠体" panose="00020600040101010101" pitchFamily="18" charset="-122"/>
                <a:sym typeface="Arial" panose="020B0604020202020204"/>
              </a:endParaRPr>
            </a:p>
          </p:txBody>
        </p:sp>
        <p:sp>
          <p:nvSpPr>
            <p:cNvPr id="69" name="矩形 68"/>
            <p:cNvSpPr/>
            <p:nvPr/>
          </p:nvSpPr>
          <p:spPr>
            <a:xfrm>
              <a:off x="1932639" y="2934474"/>
              <a:ext cx="335087" cy="1509484"/>
            </a:xfrm>
            <a:prstGeom prst="rect">
              <a:avLst/>
            </a:prstGeom>
            <a:solidFill>
              <a:srgbClr val="589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705" dirty="0">
                <a:solidFill>
                  <a:schemeClr val="bg2">
                    <a:lumMod val="50000"/>
                  </a:schemeClr>
                </a:solidFill>
                <a:latin typeface="华康俪金黑W8(P)" panose="020B0800000000000000" charset="-122"/>
                <a:ea typeface="华康俪金黑W8(P)" panose="020B0800000000000000" charset="-122"/>
                <a:cs typeface="阿里巴巴普惠体" panose="00020600040101010101" pitchFamily="18" charset="-122"/>
                <a:sym typeface="Arial" panose="020B0604020202020204"/>
              </a:endParaRPr>
            </a:p>
          </p:txBody>
        </p:sp>
        <p:sp>
          <p:nvSpPr>
            <p:cNvPr id="70" name="矩形 69"/>
            <p:cNvSpPr/>
            <p:nvPr/>
          </p:nvSpPr>
          <p:spPr>
            <a:xfrm>
              <a:off x="2764403" y="2581206"/>
              <a:ext cx="358354" cy="1862752"/>
            </a:xfrm>
            <a:prstGeom prst="rect">
              <a:avLst/>
            </a:prstGeom>
            <a:solidFill>
              <a:srgbClr val="589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705" dirty="0">
                <a:solidFill>
                  <a:schemeClr val="bg2">
                    <a:lumMod val="50000"/>
                  </a:schemeClr>
                </a:solidFill>
                <a:latin typeface="华康俪金黑W8(P)" panose="020B0800000000000000" charset="-122"/>
                <a:ea typeface="华康俪金黑W8(P)" panose="020B0800000000000000" charset="-122"/>
                <a:cs typeface="阿里巴巴普惠体" panose="00020600040101010101" pitchFamily="18" charset="-122"/>
                <a:sym typeface="Arial" panose="020B0604020202020204"/>
              </a:endParaRPr>
            </a:p>
          </p:txBody>
        </p:sp>
        <p:sp>
          <p:nvSpPr>
            <p:cNvPr id="71" name="矩形 70"/>
            <p:cNvSpPr/>
            <p:nvPr/>
          </p:nvSpPr>
          <p:spPr>
            <a:xfrm>
              <a:off x="1516757" y="3003799"/>
              <a:ext cx="335087" cy="1440160"/>
            </a:xfrm>
            <a:prstGeom prst="rect">
              <a:avLst/>
            </a:prstGeom>
            <a:solidFill>
              <a:srgbClr val="465F8B"/>
            </a:solidFill>
            <a:ln>
              <a:noFill/>
            </a:ln>
            <a:extLst>
              <a:ext uri="{91240B29-F687-4F45-9708-019B960494DF}">
                <a14:hiddenLine xmlns:a14="http://schemas.microsoft.com/office/drawing/2010/main" w="9525">
                  <a:solidFill>
                    <a:srgbClr val="000000"/>
                  </a:solidFill>
                  <a:round/>
                </a14:hiddenLine>
              </a:ext>
            </a:extLst>
          </p:spPr>
          <p:txBody>
            <a:bodyPr vert="horz" wrap="square" lIns="121913" tIns="60956" rIns="121913" bIns="60956" numCol="1" anchor="t" anchorCtr="0" compatLnSpc="1"/>
            <a:p>
              <a:pPr>
                <a:lnSpc>
                  <a:spcPct val="120000"/>
                </a:lnSpc>
              </a:pPr>
              <a:endParaRPr lang="zh-CN" altLang="en-US" sz="1705" dirty="0">
                <a:solidFill>
                  <a:schemeClr val="bg2">
                    <a:lumMod val="50000"/>
                  </a:schemeClr>
                </a:solidFill>
                <a:latin typeface="华康俪金黑W8(P)" panose="020B0800000000000000" charset="-122"/>
                <a:ea typeface="华康俪金黑W8(P)" panose="020B0800000000000000" charset="-122"/>
                <a:cs typeface="阿里巴巴普惠体" panose="00020600040101010101" pitchFamily="18" charset="-122"/>
                <a:sym typeface="Arial" panose="020B0604020202020204"/>
              </a:endParaRPr>
            </a:p>
          </p:txBody>
        </p:sp>
        <p:sp>
          <p:nvSpPr>
            <p:cNvPr id="72" name="矩形 71"/>
            <p:cNvSpPr/>
            <p:nvPr/>
          </p:nvSpPr>
          <p:spPr>
            <a:xfrm>
              <a:off x="2348521" y="3291830"/>
              <a:ext cx="335087" cy="1152128"/>
            </a:xfrm>
            <a:prstGeom prst="rect">
              <a:avLst/>
            </a:prstGeom>
            <a:solidFill>
              <a:srgbClr val="465F8B"/>
            </a:solidFill>
            <a:ln>
              <a:noFill/>
            </a:ln>
            <a:extLst>
              <a:ext uri="{91240B29-F687-4F45-9708-019B960494DF}">
                <a14:hiddenLine xmlns:a14="http://schemas.microsoft.com/office/drawing/2010/main" w="9525">
                  <a:solidFill>
                    <a:srgbClr val="000000"/>
                  </a:solidFill>
                  <a:round/>
                </a14:hiddenLine>
              </a:ext>
            </a:extLst>
          </p:spPr>
          <p:txBody>
            <a:bodyPr vert="horz" wrap="square" lIns="121913" tIns="60956" rIns="121913" bIns="60956" numCol="1" anchor="t" anchorCtr="0" compatLnSpc="1"/>
            <a:p>
              <a:pPr>
                <a:lnSpc>
                  <a:spcPct val="120000"/>
                </a:lnSpc>
              </a:pPr>
              <a:endParaRPr lang="zh-CN" altLang="en-US" sz="1705" dirty="0">
                <a:solidFill>
                  <a:schemeClr val="bg2">
                    <a:lumMod val="50000"/>
                  </a:schemeClr>
                </a:solidFill>
                <a:latin typeface="华康俪金黑W8(P)" panose="020B0800000000000000" charset="-122"/>
                <a:ea typeface="华康俪金黑W8(P)" panose="020B0800000000000000" charset="-122"/>
                <a:cs typeface="阿里巴巴普惠体" panose="00020600040101010101" pitchFamily="18" charset="-122"/>
                <a:sym typeface="Arial" panose="020B0604020202020204"/>
              </a:endParaRPr>
            </a:p>
          </p:txBody>
        </p:sp>
        <p:sp>
          <p:nvSpPr>
            <p:cNvPr id="73" name="矩形 72"/>
            <p:cNvSpPr/>
            <p:nvPr/>
          </p:nvSpPr>
          <p:spPr>
            <a:xfrm>
              <a:off x="684993" y="3291830"/>
              <a:ext cx="335087" cy="1152128"/>
            </a:xfrm>
            <a:prstGeom prst="rect">
              <a:avLst/>
            </a:prstGeom>
            <a:solidFill>
              <a:srgbClr val="465F8B"/>
            </a:solidFill>
            <a:ln>
              <a:noFill/>
            </a:ln>
            <a:extLst>
              <a:ext uri="{91240B29-F687-4F45-9708-019B960494DF}">
                <a14:hiddenLine xmlns:a14="http://schemas.microsoft.com/office/drawing/2010/main" w="9525">
                  <a:solidFill>
                    <a:srgbClr val="000000"/>
                  </a:solidFill>
                  <a:round/>
                </a14:hiddenLine>
              </a:ext>
            </a:extLst>
          </p:spPr>
          <p:txBody>
            <a:bodyPr vert="horz" wrap="square" lIns="121913" tIns="60956" rIns="121913" bIns="60956" numCol="1" anchor="t" anchorCtr="0" compatLnSpc="1"/>
            <a:p>
              <a:pPr>
                <a:lnSpc>
                  <a:spcPct val="120000"/>
                </a:lnSpc>
              </a:pPr>
              <a:endParaRPr lang="zh-CN" altLang="en-US" sz="1705" dirty="0">
                <a:solidFill>
                  <a:schemeClr val="bg2">
                    <a:lumMod val="50000"/>
                  </a:schemeClr>
                </a:solidFill>
                <a:latin typeface="华康俪金黑W8(P)" panose="020B0800000000000000" charset="-122"/>
                <a:ea typeface="华康俪金黑W8(P)" panose="020B0800000000000000" charset="-122"/>
                <a:cs typeface="阿里巴巴普惠体" panose="00020600040101010101" pitchFamily="18" charset="-122"/>
                <a:sym typeface="Arial" panose="020B0604020202020204"/>
              </a:endParaRPr>
            </a:p>
          </p:txBody>
        </p:sp>
        <p:sp>
          <p:nvSpPr>
            <p:cNvPr id="74" name="矩形 73"/>
            <p:cNvSpPr/>
            <p:nvPr/>
          </p:nvSpPr>
          <p:spPr>
            <a:xfrm>
              <a:off x="267390" y="3147814"/>
              <a:ext cx="335087" cy="1296144"/>
            </a:xfrm>
            <a:prstGeom prst="rect">
              <a:avLst/>
            </a:prstGeom>
            <a:solidFill>
              <a:srgbClr val="589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705" dirty="0">
                <a:solidFill>
                  <a:schemeClr val="bg2">
                    <a:lumMod val="50000"/>
                  </a:schemeClr>
                </a:solidFill>
                <a:latin typeface="华康俪金黑W8(P)" panose="020B0800000000000000" charset="-122"/>
                <a:ea typeface="华康俪金黑W8(P)" panose="020B0800000000000000" charset="-122"/>
                <a:cs typeface="阿里巴巴普惠体" panose="00020600040101010101" pitchFamily="18" charset="-122"/>
                <a:sym typeface="Arial" panose="020B0604020202020204"/>
              </a:endParaRPr>
            </a:p>
          </p:txBody>
        </p:sp>
        <p:sp>
          <p:nvSpPr>
            <p:cNvPr id="75" name="矩形 74"/>
            <p:cNvSpPr/>
            <p:nvPr/>
          </p:nvSpPr>
          <p:spPr>
            <a:xfrm>
              <a:off x="-148492" y="3512582"/>
              <a:ext cx="335087" cy="931376"/>
            </a:xfrm>
            <a:prstGeom prst="rect">
              <a:avLst/>
            </a:prstGeom>
            <a:solidFill>
              <a:srgbClr val="465F8B"/>
            </a:solidFill>
            <a:ln>
              <a:noFill/>
            </a:ln>
            <a:extLst>
              <a:ext uri="{91240B29-F687-4F45-9708-019B960494DF}">
                <a14:hiddenLine xmlns:a14="http://schemas.microsoft.com/office/drawing/2010/main" w="9525">
                  <a:solidFill>
                    <a:srgbClr val="000000"/>
                  </a:solidFill>
                  <a:round/>
                </a14:hiddenLine>
              </a:ext>
            </a:extLst>
          </p:spPr>
          <p:txBody>
            <a:bodyPr vert="horz" wrap="square" lIns="121913" tIns="60956" rIns="121913" bIns="60956" numCol="1" anchor="t" anchorCtr="0" compatLnSpc="1"/>
            <a:p>
              <a:pPr>
                <a:lnSpc>
                  <a:spcPct val="120000"/>
                </a:lnSpc>
              </a:pPr>
              <a:endParaRPr lang="zh-CN" altLang="en-US" sz="1705" dirty="0">
                <a:solidFill>
                  <a:schemeClr val="bg2">
                    <a:lumMod val="50000"/>
                  </a:schemeClr>
                </a:solidFill>
                <a:latin typeface="华康俪金黑W8(P)" panose="020B0800000000000000" charset="-122"/>
                <a:ea typeface="华康俪金黑W8(P)" panose="020B0800000000000000" charset="-122"/>
                <a:cs typeface="阿里巴巴普惠体" panose="00020600040101010101" pitchFamily="18" charset="-122"/>
                <a:sym typeface="Arial" panose="020B0604020202020204"/>
              </a:endParaRPr>
            </a:p>
          </p:txBody>
        </p:sp>
      </p:grpSp>
      <p:sp>
        <p:nvSpPr>
          <p:cNvPr id="2" name="文本框 1"/>
          <p:cNvSpPr txBox="1"/>
          <p:nvPr/>
        </p:nvSpPr>
        <p:spPr>
          <a:xfrm>
            <a:off x="1432560" y="2701290"/>
            <a:ext cx="5703570" cy="953135"/>
          </a:xfrm>
          <a:prstGeom prst="rect">
            <a:avLst/>
          </a:prstGeom>
          <a:noFill/>
        </p:spPr>
        <p:txBody>
          <a:bodyPr wrap="square" rtlCol="0">
            <a:spAutoFit/>
          </a:bodyPr>
          <a:p>
            <a:r>
              <a:rPr lang="en-US" altLang="zh-CN" sz="2800">
                <a:latin typeface="华康俪金黑W8(P)" panose="020B0800000000000000" charset="-122"/>
                <a:ea typeface="华康俪金黑W8(P)" panose="020B0800000000000000" charset="-122"/>
                <a:cs typeface="华康俪金黑W8(P)" panose="020B0800000000000000" charset="-122"/>
              </a:rPr>
              <a:t>1</a:t>
            </a:r>
            <a:r>
              <a:rPr lang="zh-CN" altLang="en-US" sz="2800">
                <a:latin typeface="华康俪金黑W8(P)" panose="020B0800000000000000" charset="-122"/>
                <a:ea typeface="华康俪金黑W8(P)" panose="020B0800000000000000" charset="-122"/>
                <a:cs typeface="华康俪金黑W8(P)" panose="020B0800000000000000" charset="-122"/>
              </a:rPr>
              <a:t>、定位为</a:t>
            </a:r>
            <a:r>
              <a:rPr lang="en-US" altLang="zh-CN" sz="2800">
                <a:latin typeface="华康俪金黑W8(P)" panose="020B0800000000000000" charset="-122"/>
                <a:ea typeface="华康俪金黑W8(P)" panose="020B0800000000000000" charset="-122"/>
                <a:cs typeface="华康俪金黑W8(P)" panose="020B0800000000000000" charset="-122"/>
              </a:rPr>
              <a:t>“</a:t>
            </a:r>
            <a:r>
              <a:rPr lang="en-US" altLang="zh-CN" sz="2800">
                <a:solidFill>
                  <a:srgbClr val="C00000"/>
                </a:solidFill>
                <a:latin typeface="华康俪金黑W8(P)" panose="020B0800000000000000" charset="-122"/>
                <a:ea typeface="华康俪金黑W8(P)" panose="020B0800000000000000" charset="-122"/>
                <a:cs typeface="华康俪金黑W8(P)" panose="020B0800000000000000" charset="-122"/>
              </a:rPr>
              <a:t>ToC</a:t>
            </a:r>
            <a:r>
              <a:rPr lang="en-US" altLang="zh-CN" sz="2800">
                <a:solidFill>
                  <a:schemeClr val="tx1"/>
                </a:solidFill>
                <a:latin typeface="华康俪金黑W8(P)" panose="020B0800000000000000" charset="-122"/>
                <a:ea typeface="华康俪金黑W8(P)" panose="020B0800000000000000" charset="-122"/>
                <a:cs typeface="华康俪金黑W8(P)" panose="020B0800000000000000" charset="-122"/>
              </a:rPr>
              <a:t>”</a:t>
            </a:r>
            <a:r>
              <a:rPr lang="zh-CN" altLang="en-US" sz="2800">
                <a:latin typeface="华康俪金黑W8(P)" panose="020B0800000000000000" charset="-122"/>
                <a:ea typeface="华康俪金黑W8(P)" panose="020B0800000000000000" charset="-122"/>
                <a:cs typeface="华康俪金黑W8(P)" panose="020B0800000000000000" charset="-122"/>
              </a:rPr>
              <a:t>的用户</a:t>
            </a:r>
            <a:r>
              <a:rPr lang="zh-CN" altLang="en-US" sz="2800">
                <a:latin typeface="华康俪金黑W8(P)" panose="020B0800000000000000" charset="-122"/>
                <a:ea typeface="华康俪金黑W8(P)" panose="020B0800000000000000" charset="-122"/>
                <a:cs typeface="华康俪金黑W8(P)" panose="020B0800000000000000" charset="-122"/>
                <a:sym typeface="+mn-ea"/>
              </a:rPr>
              <a:t>与</a:t>
            </a:r>
            <a:r>
              <a:rPr lang="en-US" altLang="zh-CN" sz="2800">
                <a:latin typeface="华康俪金黑W8(P)" panose="020B0800000000000000" charset="-122"/>
                <a:ea typeface="华康俪金黑W8(P)" panose="020B0800000000000000" charset="-122"/>
                <a:cs typeface="华康俪金黑W8(P)" panose="020B0800000000000000" charset="-122"/>
                <a:sym typeface="+mn-ea"/>
              </a:rPr>
              <a:t>AI</a:t>
            </a:r>
            <a:r>
              <a:rPr lang="zh-CN" altLang="en-US" sz="2800">
                <a:latin typeface="华康俪金黑W8(P)" panose="020B0800000000000000" charset="-122"/>
                <a:ea typeface="华康俪金黑W8(P)" panose="020B0800000000000000" charset="-122"/>
                <a:cs typeface="华康俪金黑W8(P)" panose="020B0800000000000000" charset="-122"/>
              </a:rPr>
              <a:t>之间的</a:t>
            </a:r>
            <a:r>
              <a:rPr lang="zh-CN" altLang="en-US" sz="2800" b="1">
                <a:solidFill>
                  <a:srgbClr val="C00000"/>
                </a:solidFill>
                <a:latin typeface="华康俪金黑W8(P)" panose="020B0800000000000000" charset="-122"/>
                <a:ea typeface="华康俪金黑W8(P)" panose="020B0800000000000000" charset="-122"/>
                <a:cs typeface="华康俪金黑W8(P)" panose="020B0800000000000000" charset="-122"/>
              </a:rPr>
              <a:t>完整生态</a:t>
            </a:r>
            <a:r>
              <a:rPr lang="zh-CN" altLang="en-US" sz="2800">
                <a:latin typeface="华康俪金黑W8(P)" panose="020B0800000000000000" charset="-122"/>
                <a:ea typeface="华康俪金黑W8(P)" panose="020B0800000000000000" charset="-122"/>
                <a:cs typeface="华康俪金黑W8(P)" panose="020B0800000000000000" charset="-122"/>
              </a:rPr>
              <a:t>。</a:t>
            </a:r>
            <a:endParaRPr lang="zh-CN" altLang="en-US" sz="2800">
              <a:latin typeface="华康俪金黑W8(P)" panose="020B0800000000000000" charset="-122"/>
              <a:ea typeface="华康俪金黑W8(P)" panose="020B0800000000000000" charset="-122"/>
              <a:cs typeface="华康俪金黑W8(P)" panose="020B0800000000000000" charset="-122"/>
            </a:endParaRPr>
          </a:p>
        </p:txBody>
      </p:sp>
      <p:sp>
        <p:nvSpPr>
          <p:cNvPr id="3" name="文本框 2"/>
          <p:cNvSpPr txBox="1"/>
          <p:nvPr/>
        </p:nvSpPr>
        <p:spPr>
          <a:xfrm>
            <a:off x="2882900" y="3654425"/>
            <a:ext cx="4253230" cy="1732280"/>
          </a:xfrm>
          <a:prstGeom prst="rect">
            <a:avLst/>
          </a:prstGeom>
          <a:noFill/>
        </p:spPr>
        <p:txBody>
          <a:bodyPr wrap="square" rtlCol="0">
            <a:noAutofit/>
          </a:bodyPr>
          <a:p>
            <a:r>
              <a:rPr lang="en-US" altLang="zh-CN" sz="2800">
                <a:latin typeface="华康俪金黑W8(P)" panose="020B0800000000000000" charset="-122"/>
                <a:ea typeface="华康俪金黑W8(P)" panose="020B0800000000000000" charset="-122"/>
                <a:cs typeface="华康俪金黑W8(P)" panose="020B0800000000000000" charset="-122"/>
              </a:rPr>
              <a:t>2</a:t>
            </a:r>
            <a:r>
              <a:rPr lang="zh-CN" altLang="en-US" sz="2800">
                <a:latin typeface="华康俪金黑W8(P)" panose="020B0800000000000000" charset="-122"/>
                <a:ea typeface="华康俪金黑W8(P)" panose="020B0800000000000000" charset="-122"/>
                <a:cs typeface="华康俪金黑W8(P)" panose="020B0800000000000000" charset="-122"/>
              </a:rPr>
              <a:t>、</a:t>
            </a:r>
            <a:r>
              <a:rPr lang="en-US" altLang="zh-CN" sz="2800">
                <a:latin typeface="华康俪金黑W8(P)" panose="020B0800000000000000" charset="-122"/>
                <a:ea typeface="华康俪金黑W8(P)" panose="020B0800000000000000" charset="-122"/>
                <a:cs typeface="华康俪金黑W8(P)" panose="020B0800000000000000" charset="-122"/>
              </a:rPr>
              <a:t>AI </a:t>
            </a:r>
            <a:r>
              <a:rPr lang="zh-CN" altLang="en-US" sz="2800">
                <a:latin typeface="华康俪金黑W8(P)" panose="020B0800000000000000" charset="-122"/>
                <a:ea typeface="华康俪金黑W8(P)" panose="020B0800000000000000" charset="-122"/>
                <a:cs typeface="华康俪金黑W8(P)" panose="020B0800000000000000" charset="-122"/>
              </a:rPr>
              <a:t>使用领域的</a:t>
            </a:r>
            <a:r>
              <a:rPr lang="en-US" altLang="zh-CN" sz="2800">
                <a:latin typeface="华康俪金黑W8(P)" panose="020B0800000000000000" charset="-122"/>
                <a:ea typeface="华康俪金黑W8(P)" panose="020B0800000000000000" charset="-122"/>
                <a:cs typeface="华康俪金黑W8(P)" panose="020B0800000000000000" charset="-122"/>
              </a:rPr>
              <a:t>“</a:t>
            </a:r>
            <a:r>
              <a:rPr lang="zh-CN" altLang="en-US" sz="2800">
                <a:latin typeface="华康俪金黑W8(P)" panose="020B0800000000000000" charset="-122"/>
                <a:ea typeface="华康俪金黑W8(P)" panose="020B0800000000000000" charset="-122"/>
                <a:cs typeface="华康俪金黑W8(P)" panose="020B0800000000000000" charset="-122"/>
              </a:rPr>
              <a:t>瑞士军刀</a:t>
            </a:r>
            <a:r>
              <a:rPr lang="en-US" altLang="zh-CN" sz="2800">
                <a:latin typeface="华康俪金黑W8(P)" panose="020B0800000000000000" charset="-122"/>
                <a:ea typeface="华康俪金黑W8(P)" panose="020B0800000000000000" charset="-122"/>
                <a:cs typeface="华康俪金黑W8(P)" panose="020B0800000000000000" charset="-122"/>
              </a:rPr>
              <a:t>”</a:t>
            </a:r>
            <a:r>
              <a:rPr lang="zh-CN" altLang="en-US" sz="2800">
                <a:latin typeface="华康俪金黑W8(P)" panose="020B0800000000000000" charset="-122"/>
                <a:ea typeface="华康俪金黑W8(P)" panose="020B0800000000000000" charset="-122"/>
                <a:cs typeface="华康俪金黑W8(P)" panose="020B0800000000000000" charset="-122"/>
              </a:rPr>
              <a:t>，完备齐全的</a:t>
            </a:r>
            <a:r>
              <a:rPr lang="zh-CN" altLang="en-US" sz="2800">
                <a:solidFill>
                  <a:srgbClr val="C00000"/>
                </a:solidFill>
                <a:latin typeface="华康俪金黑W8(P)" panose="020B0800000000000000" charset="-122"/>
                <a:ea typeface="华康俪金黑W8(P)" panose="020B0800000000000000" charset="-122"/>
                <a:cs typeface="华康俪金黑W8(P)" panose="020B0800000000000000" charset="-122"/>
              </a:rPr>
              <a:t>工具体系</a:t>
            </a:r>
            <a:r>
              <a:rPr lang="zh-CN" altLang="en-US" sz="2800">
                <a:latin typeface="华康俪金黑W8(P)" panose="020B0800000000000000" charset="-122"/>
                <a:ea typeface="华康俪金黑W8(P)" panose="020B0800000000000000" charset="-122"/>
                <a:cs typeface="华康俪金黑W8(P)" panose="020B0800000000000000" charset="-122"/>
              </a:rPr>
              <a:t>、高扩展性高灵活度的</a:t>
            </a:r>
            <a:r>
              <a:rPr lang="zh-CN" altLang="en-US" sz="2800">
                <a:solidFill>
                  <a:srgbClr val="C00000"/>
                </a:solidFill>
                <a:latin typeface="华康俪金黑W8(P)" panose="020B0800000000000000" charset="-122"/>
                <a:ea typeface="华康俪金黑W8(P)" panose="020B0800000000000000" charset="-122"/>
                <a:cs typeface="华康俪金黑W8(P)" panose="020B0800000000000000" charset="-122"/>
              </a:rPr>
              <a:t>工具平台</a:t>
            </a:r>
            <a:r>
              <a:rPr lang="zh-CN" altLang="en-US" sz="2800">
                <a:latin typeface="华康俪金黑W8(P)" panose="020B0800000000000000" charset="-122"/>
                <a:ea typeface="华康俪金黑W8(P)" panose="020B0800000000000000" charset="-122"/>
                <a:cs typeface="华康俪金黑W8(P)" panose="020B0800000000000000" charset="-122"/>
              </a:rPr>
              <a:t>。</a:t>
            </a:r>
            <a:endParaRPr lang="zh-CN" altLang="en-US" sz="2800">
              <a:latin typeface="华康俪金黑W8(P)" panose="020B0800000000000000" charset="-122"/>
              <a:ea typeface="华康俪金黑W8(P)" panose="020B0800000000000000" charset="-122"/>
              <a:cs typeface="华康俪金黑W8(P)" panose="020B0800000000000000" charset="-122"/>
            </a:endParaRPr>
          </a:p>
        </p:txBody>
      </p:sp>
      <p:sp>
        <p:nvSpPr>
          <p:cNvPr id="10" name="文本框 9"/>
          <p:cNvSpPr txBox="1"/>
          <p:nvPr/>
        </p:nvSpPr>
        <p:spPr>
          <a:xfrm flipH="1">
            <a:off x="911289" y="1005518"/>
            <a:ext cx="5374376" cy="768350"/>
          </a:xfrm>
          <a:prstGeom prst="rect">
            <a:avLst/>
          </a:prstGeom>
          <a:noFill/>
        </p:spPr>
        <p:txBody>
          <a:bodyPr wrap="square" rtlCol="0">
            <a:spAutoFit/>
          </a:bodyPr>
          <a:lstStyle/>
          <a:p>
            <a:r>
              <a:rPr lang="zh-CN" altLang="en-US" sz="44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后</a:t>
            </a:r>
            <a:r>
              <a:rPr lang="en-US" altLang="zh-CN" sz="44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 </a:t>
            </a:r>
            <a:r>
              <a:rPr lang="zh-CN" altLang="en-US" sz="44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续</a:t>
            </a:r>
            <a:r>
              <a:rPr lang="en-US" altLang="zh-CN" sz="44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 </a:t>
            </a:r>
            <a:r>
              <a:rPr lang="zh-CN" altLang="en-US" sz="44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发</a:t>
            </a:r>
            <a:r>
              <a:rPr lang="en-US" altLang="zh-CN" sz="44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 </a:t>
            </a:r>
            <a:r>
              <a:rPr lang="zh-CN" altLang="en-US" sz="44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展</a:t>
            </a:r>
            <a:endParaRPr lang="zh-CN" altLang="en-US" sz="44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endParaRPr>
          </a:p>
        </p:txBody>
      </p:sp>
      <p:sp>
        <p:nvSpPr>
          <p:cNvPr id="12" name="矩形 11"/>
          <p:cNvSpPr/>
          <p:nvPr/>
        </p:nvSpPr>
        <p:spPr>
          <a:xfrm>
            <a:off x="1010285" y="1815465"/>
            <a:ext cx="2787650" cy="130175"/>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Tree>
  </p:cSld>
  <p:clrMapOvr>
    <a:masterClrMapping/>
  </p:clrMapOvr>
  <p:transition/>
  <p:timing>
    <p:tnLst>
      <p:par>
        <p:cTn id="1" dur="indefinite" restart="never" nodeType="tmRoot"/>
      </p:par>
    </p:tnLst>
    <p:bldLst>
      <p:bldP spid="2" grpId="0"/>
      <p:bldP spid="3" grpId="0"/>
      <p:bldP spid="2" grpId="1"/>
      <p:bldP spid="3" grpId="1"/>
      <p:bldP spid="65" grpId="0" animBg="1"/>
      <p:bldP spid="6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1"/>
          <a:stretch>
            <a:fillRect/>
          </a:stretch>
        </p:blipFill>
        <p:spPr>
          <a:xfrm>
            <a:off x="-118110" y="2896235"/>
            <a:ext cx="3305175" cy="1858645"/>
          </a:xfrm>
          <a:prstGeom prst="rect">
            <a:avLst/>
          </a:prstGeom>
        </p:spPr>
      </p:pic>
      <p:sp>
        <p:nvSpPr>
          <p:cNvPr id="29" name="任意多边形: 形状 28"/>
          <p:cNvSpPr/>
          <p:nvPr/>
        </p:nvSpPr>
        <p:spPr>
          <a:xfrm rot="16200000">
            <a:off x="6526140" y="1170646"/>
            <a:ext cx="4704927" cy="6626793"/>
          </a:xfrm>
          <a:custGeom>
            <a:avLst/>
            <a:gdLst>
              <a:gd name="connsiteX0" fmla="*/ 4704927 w 4704927"/>
              <a:gd name="connsiteY0" fmla="*/ 6626793 h 6626793"/>
              <a:gd name="connsiteX1" fmla="*/ 0 w 4704927"/>
              <a:gd name="connsiteY1" fmla="*/ 6626793 h 6626793"/>
              <a:gd name="connsiteX2" fmla="*/ 0 w 4704927"/>
              <a:gd name="connsiteY2" fmla="*/ 0 h 6626793"/>
              <a:gd name="connsiteX3" fmla="*/ 6847 w 4704927"/>
              <a:gd name="connsiteY3" fmla="*/ 0 h 6626793"/>
              <a:gd name="connsiteX4" fmla="*/ 204925 w 4704927"/>
              <a:gd name="connsiteY4" fmla="*/ 125154 h 6626793"/>
              <a:gd name="connsiteX5" fmla="*/ 4622573 w 4704927"/>
              <a:gd name="connsiteY5" fmla="*/ 6332331 h 662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4927" h="6626793">
                <a:moveTo>
                  <a:pt x="4704927" y="6626793"/>
                </a:moveTo>
                <a:lnTo>
                  <a:pt x="0" y="6626793"/>
                </a:lnTo>
                <a:lnTo>
                  <a:pt x="0" y="0"/>
                </a:lnTo>
                <a:lnTo>
                  <a:pt x="6847" y="0"/>
                </a:lnTo>
                <a:lnTo>
                  <a:pt x="204925" y="125154"/>
                </a:lnTo>
                <a:cubicBezTo>
                  <a:pt x="2226770" y="1455469"/>
                  <a:pt x="3810884" y="3661850"/>
                  <a:pt x="4622573" y="6332331"/>
                </a:cubicBezTo>
                <a:close/>
              </a:path>
            </a:pathLst>
          </a:custGeom>
          <a:solidFill>
            <a:srgbClr val="90C2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9" name="任意多边形: 形状 8"/>
          <p:cNvSpPr/>
          <p:nvPr/>
        </p:nvSpPr>
        <p:spPr>
          <a:xfrm>
            <a:off x="4746605" y="2487212"/>
            <a:ext cx="7829550" cy="4381500"/>
          </a:xfrm>
          <a:custGeom>
            <a:avLst/>
            <a:gdLst>
              <a:gd name="connsiteX0" fmla="*/ 0 w 8058150"/>
              <a:gd name="connsiteY0" fmla="*/ 4895850 h 4895850"/>
              <a:gd name="connsiteX1" fmla="*/ 3524250 w 8058150"/>
              <a:gd name="connsiteY1" fmla="*/ 1181100 h 4895850"/>
              <a:gd name="connsiteX2" fmla="*/ 8058150 w 8058150"/>
              <a:gd name="connsiteY2" fmla="*/ 0 h 4895850"/>
              <a:gd name="connsiteX0-1" fmla="*/ 0 w 7829550"/>
              <a:gd name="connsiteY0-2" fmla="*/ 4381500 h 4381500"/>
              <a:gd name="connsiteX1-3" fmla="*/ 3295650 w 7829550"/>
              <a:gd name="connsiteY1-4" fmla="*/ 1181100 h 4381500"/>
              <a:gd name="connsiteX2-5" fmla="*/ 7829550 w 7829550"/>
              <a:gd name="connsiteY2-6" fmla="*/ 0 h 4381500"/>
              <a:gd name="connsiteX0-7" fmla="*/ 0 w 7829550"/>
              <a:gd name="connsiteY0-8" fmla="*/ 4381500 h 4381500"/>
              <a:gd name="connsiteX1-9" fmla="*/ 3295650 w 7829550"/>
              <a:gd name="connsiteY1-10" fmla="*/ 1181100 h 4381500"/>
              <a:gd name="connsiteX2-11" fmla="*/ 7829550 w 7829550"/>
              <a:gd name="connsiteY2-12" fmla="*/ 0 h 4381500"/>
            </a:gdLst>
            <a:ahLst/>
            <a:cxnLst>
              <a:cxn ang="0">
                <a:pos x="connsiteX0-1" y="connsiteY0-2"/>
              </a:cxn>
              <a:cxn ang="0">
                <a:pos x="connsiteX1-3" y="connsiteY1-4"/>
              </a:cxn>
              <a:cxn ang="0">
                <a:pos x="connsiteX2-5" y="connsiteY2-6"/>
              </a:cxn>
            </a:cxnLst>
            <a:rect l="l" t="t" r="r" b="b"/>
            <a:pathLst>
              <a:path w="7829550" h="4381500">
                <a:moveTo>
                  <a:pt x="0" y="4381500"/>
                </a:moveTo>
                <a:cubicBezTo>
                  <a:pt x="1090612" y="2932112"/>
                  <a:pt x="1952625" y="1997075"/>
                  <a:pt x="3295650" y="1181100"/>
                </a:cubicBezTo>
                <a:cubicBezTo>
                  <a:pt x="4638675" y="365125"/>
                  <a:pt x="6518275" y="123825"/>
                  <a:pt x="7829550" y="0"/>
                </a:cubicBezTo>
              </a:path>
            </a:pathLst>
          </a:custGeom>
          <a:noFill/>
          <a:ln w="15875" cap="rnd">
            <a:solidFill>
              <a:srgbClr val="1279E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4" name="任意多边形: 形状 23"/>
          <p:cNvSpPr/>
          <p:nvPr/>
        </p:nvSpPr>
        <p:spPr>
          <a:xfrm rot="16200000">
            <a:off x="6526141" y="1192140"/>
            <a:ext cx="4704927" cy="6626793"/>
          </a:xfrm>
          <a:custGeom>
            <a:avLst/>
            <a:gdLst>
              <a:gd name="connsiteX0" fmla="*/ 4704927 w 4704927"/>
              <a:gd name="connsiteY0" fmla="*/ 6626793 h 6626793"/>
              <a:gd name="connsiteX1" fmla="*/ 0 w 4704927"/>
              <a:gd name="connsiteY1" fmla="*/ 6626793 h 6626793"/>
              <a:gd name="connsiteX2" fmla="*/ 0 w 4704927"/>
              <a:gd name="connsiteY2" fmla="*/ 0 h 6626793"/>
              <a:gd name="connsiteX3" fmla="*/ 6847 w 4704927"/>
              <a:gd name="connsiteY3" fmla="*/ 0 h 6626793"/>
              <a:gd name="connsiteX4" fmla="*/ 204925 w 4704927"/>
              <a:gd name="connsiteY4" fmla="*/ 125154 h 6626793"/>
              <a:gd name="connsiteX5" fmla="*/ 4622573 w 4704927"/>
              <a:gd name="connsiteY5" fmla="*/ 6332331 h 662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4927" h="6626793">
                <a:moveTo>
                  <a:pt x="4704927" y="6626793"/>
                </a:moveTo>
                <a:lnTo>
                  <a:pt x="0" y="6626793"/>
                </a:lnTo>
                <a:lnTo>
                  <a:pt x="0" y="0"/>
                </a:lnTo>
                <a:lnTo>
                  <a:pt x="6847" y="0"/>
                </a:lnTo>
                <a:lnTo>
                  <a:pt x="204925" y="125154"/>
                </a:lnTo>
                <a:cubicBezTo>
                  <a:pt x="2226770" y="1455469"/>
                  <a:pt x="3810884" y="3661850"/>
                  <a:pt x="4622573" y="6332331"/>
                </a:cubicBezTo>
                <a:close/>
              </a:path>
            </a:pathLst>
          </a:custGeom>
          <a:gradFill>
            <a:gsLst>
              <a:gs pos="24000">
                <a:srgbClr val="1279EF">
                  <a:alpha val="0"/>
                </a:srgbClr>
              </a:gs>
              <a:gs pos="58000">
                <a:srgbClr val="1279EF">
                  <a:alpha val="41000"/>
                </a:srgbClr>
              </a:gs>
              <a:gs pos="82000">
                <a:srgbClr val="1279EF">
                  <a:alpha val="72000"/>
                </a:srgbClr>
              </a:gs>
              <a:gs pos="100000">
                <a:srgbClr val="1279EF">
                  <a:alpha val="81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16" name="文本框 15"/>
          <p:cNvSpPr txBox="1"/>
          <p:nvPr/>
        </p:nvSpPr>
        <p:spPr>
          <a:xfrm>
            <a:off x="723265" y="4358005"/>
            <a:ext cx="5782945" cy="1414780"/>
          </a:xfrm>
          <a:prstGeom prst="rect">
            <a:avLst/>
          </a:prstGeom>
          <a:noFill/>
        </p:spPr>
        <p:txBody>
          <a:bodyPr wrap="square">
            <a:spAutoFit/>
          </a:bodyPr>
          <a:lstStyle/>
          <a:p>
            <a:pPr>
              <a:lnSpc>
                <a:spcPct val="150000"/>
              </a:lnSpc>
            </a:pPr>
            <a:r>
              <a:rPr lang="zh-CN" altLang="en-US" sz="2000" b="1" spc="120" dirty="0">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项目地址：</a:t>
            </a:r>
            <a:r>
              <a:rPr lang="en-US" altLang="zh-CN" sz="2000" b="1" spc="120" dirty="0">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 </a:t>
            </a:r>
            <a:r>
              <a:rPr lang="zh-CN" altLang="en-US" sz="2800">
                <a:solidFill>
                  <a:srgbClr val="6863ED"/>
                </a:solidFill>
                <a:latin typeface="华康俪金黑W8(P)" panose="020B0800000000000000" charset="-122"/>
                <a:ea typeface="华康俪金黑W8(P)" panose="020B0800000000000000" charset="-122"/>
              </a:rPr>
              <a:t>https://www.aisnap.site</a:t>
            </a:r>
            <a:endParaRPr lang="en-US" sz="2000" b="1" spc="120" dirty="0">
              <a:solidFill>
                <a:srgbClr val="C00000"/>
              </a:solidFill>
              <a:latin typeface="华康俪金黑W8(P)" panose="020B0800000000000000" charset="-122"/>
              <a:ea typeface="华康俪金黑W8(P)" panose="020B0800000000000000" charset="-122"/>
              <a:cs typeface="华康俪金黑W8(P)" panose="020B0800000000000000" charset="-122"/>
            </a:endParaRPr>
          </a:p>
          <a:p>
            <a:pPr>
              <a:lnSpc>
                <a:spcPct val="220000"/>
              </a:lnSpc>
            </a:pPr>
            <a:r>
              <a:rPr lang="zh-CN" altLang="en-US" sz="2000" b="1" spc="120" dirty="0">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欢迎您前往我们的摊位交流！</a:t>
            </a:r>
            <a:endParaRPr lang="zh-CN" altLang="en-US" sz="2000" b="1" spc="120" dirty="0">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endParaRPr>
          </a:p>
        </p:txBody>
      </p:sp>
      <p:sp>
        <p:nvSpPr>
          <p:cNvPr id="17" name="椭圆 16"/>
          <p:cNvSpPr/>
          <p:nvPr/>
        </p:nvSpPr>
        <p:spPr>
          <a:xfrm>
            <a:off x="5723957" y="4998597"/>
            <a:ext cx="552450" cy="552450"/>
          </a:xfrm>
          <a:prstGeom prst="ellipse">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7" name="椭圆 26"/>
          <p:cNvSpPr/>
          <p:nvPr/>
        </p:nvSpPr>
        <p:spPr>
          <a:xfrm>
            <a:off x="6829951" y="4278952"/>
            <a:ext cx="263450" cy="263450"/>
          </a:xfrm>
          <a:prstGeom prst="ellipse">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8" name="椭圆 27"/>
          <p:cNvSpPr/>
          <p:nvPr/>
        </p:nvSpPr>
        <p:spPr>
          <a:xfrm>
            <a:off x="4943943" y="6446781"/>
            <a:ext cx="129939" cy="129939"/>
          </a:xfrm>
          <a:prstGeom prst="ellipse">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32" name="椭圆 31"/>
          <p:cNvSpPr/>
          <p:nvPr/>
        </p:nvSpPr>
        <p:spPr>
          <a:xfrm>
            <a:off x="8015571" y="3533552"/>
            <a:ext cx="171048" cy="171048"/>
          </a:xfrm>
          <a:prstGeom prst="ellipse">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11" name="文本框 10"/>
          <p:cNvSpPr txBox="1"/>
          <p:nvPr/>
        </p:nvSpPr>
        <p:spPr>
          <a:xfrm>
            <a:off x="2360459" y="668038"/>
            <a:ext cx="8904260" cy="1198880"/>
          </a:xfrm>
          <a:prstGeom prst="rect">
            <a:avLst/>
          </a:prstGeom>
          <a:noFill/>
        </p:spPr>
        <p:txBody>
          <a:bodyPr wrap="square" rtlCol="0">
            <a:spAutoFit/>
          </a:bodyPr>
          <a:lstStyle/>
          <a:p>
            <a:pPr algn="ctr"/>
            <a:r>
              <a:rPr lang="en-US" altLang="zh-CN" sz="7200" b="1" dirty="0">
                <a:solidFill>
                  <a:srgbClr val="1279EF">
                    <a:alpha val="8000"/>
                  </a:srgbClr>
                </a:solidFill>
                <a:latin typeface="华康俪金黑W8(P)" panose="020B0800000000000000" charset="-122"/>
                <a:ea typeface="华康俪金黑W8(P)" panose="020B0800000000000000" charset="-122"/>
                <a:cs typeface="华康俪金黑W8(P)" panose="020B0800000000000000" charset="-122"/>
              </a:rPr>
              <a:t>“AI</a:t>
            </a:r>
            <a:r>
              <a:rPr lang="zh-CN" altLang="en-US" sz="7200" b="1" dirty="0">
                <a:solidFill>
                  <a:srgbClr val="1279EF">
                    <a:alpha val="8000"/>
                  </a:srgbClr>
                </a:solidFill>
                <a:latin typeface="华康俪金黑W8(P)" panose="020B0800000000000000" charset="-122"/>
                <a:ea typeface="华康俪金黑W8(P)" panose="020B0800000000000000" charset="-122"/>
                <a:cs typeface="华康俪金黑W8(P)" panose="020B0800000000000000" charset="-122"/>
              </a:rPr>
              <a:t>快照</a:t>
            </a:r>
            <a:r>
              <a:rPr lang="en-US" altLang="zh-CN" sz="7200" b="1" dirty="0">
                <a:solidFill>
                  <a:srgbClr val="1279EF">
                    <a:alpha val="8000"/>
                  </a:srgbClr>
                </a:solidFill>
                <a:latin typeface="华康俪金黑W8(P)" panose="020B0800000000000000" charset="-122"/>
                <a:ea typeface="华康俪金黑W8(P)" panose="020B0800000000000000" charset="-122"/>
                <a:cs typeface="华康俪金黑W8(P)" panose="020B0800000000000000" charset="-122"/>
              </a:rPr>
              <a:t>”</a:t>
            </a:r>
            <a:endParaRPr lang="en-US" altLang="zh-CN" sz="7200" b="1" dirty="0">
              <a:solidFill>
                <a:srgbClr val="1279EF">
                  <a:alpha val="8000"/>
                </a:srgbClr>
              </a:solidFill>
              <a:latin typeface="华康俪金黑W8(P)" panose="020B0800000000000000" charset="-122"/>
              <a:ea typeface="华康俪金黑W8(P)" panose="020B0800000000000000" charset="-122"/>
              <a:cs typeface="华康俪金黑W8(P)" panose="020B0800000000000000" charset="-122"/>
            </a:endParaRPr>
          </a:p>
        </p:txBody>
      </p:sp>
      <p:sp>
        <p:nvSpPr>
          <p:cNvPr id="19" name="文本框 18"/>
          <p:cNvSpPr txBox="1"/>
          <p:nvPr/>
        </p:nvSpPr>
        <p:spPr>
          <a:xfrm flipH="1">
            <a:off x="2822575" y="1035050"/>
            <a:ext cx="6904990" cy="1861185"/>
          </a:xfrm>
          <a:prstGeom prst="rect">
            <a:avLst/>
          </a:prstGeom>
          <a:noFill/>
          <a:ln>
            <a:noFill/>
          </a:ln>
          <a:effectLst/>
        </p:spPr>
        <p:txBody>
          <a:bodyPr wrap="square" rtlCol="0">
            <a:spAutoFit/>
          </a:bodyPr>
          <a:lstStyle/>
          <a:p>
            <a:pPr algn="ctr"/>
            <a:r>
              <a:rPr lang="en-US" altLang="zh-CN" sz="11500" b="1" spc="120" dirty="0">
                <a:ln>
                  <a:solidFill>
                    <a:srgbClr val="1279EF">
                      <a:alpha val="39000"/>
                    </a:srgbClr>
                  </a:solidFill>
                </a:ln>
                <a:solidFill>
                  <a:schemeClr val="bg2">
                    <a:lumMod val="25000"/>
                  </a:schemeClr>
                </a:solidFill>
                <a:effectLst>
                  <a:outerShdw blurRad="50800" dist="76200" dir="2700000" algn="tl" rotWithShape="0">
                    <a:prstClr val="black">
                      <a:alpha val="28000"/>
                    </a:prstClr>
                  </a:outerShdw>
                </a:effectLst>
                <a:latin typeface="华康俪金黑W8(P)" panose="020B0800000000000000" charset="-122"/>
                <a:ea typeface="华康俪金黑W8(P)" panose="020B0800000000000000" charset="-122"/>
                <a:cs typeface="包图简圆体" panose="02010601030101010101" charset="-122"/>
              </a:rPr>
              <a:t>“AISnap”</a:t>
            </a:r>
            <a:endParaRPr lang="en-US" altLang="zh-CN" sz="11500" b="1" spc="120" dirty="0">
              <a:ln>
                <a:solidFill>
                  <a:srgbClr val="1279EF">
                    <a:alpha val="39000"/>
                  </a:srgbClr>
                </a:solidFill>
              </a:ln>
              <a:solidFill>
                <a:schemeClr val="bg2">
                  <a:lumMod val="25000"/>
                </a:schemeClr>
              </a:solidFill>
              <a:effectLst>
                <a:outerShdw blurRad="50800" dist="76200" dir="2700000" algn="tl" rotWithShape="0">
                  <a:prstClr val="black">
                    <a:alpha val="28000"/>
                  </a:prstClr>
                </a:outerShdw>
              </a:effectLst>
              <a:latin typeface="华康俪金黑W8(P)" panose="020B0800000000000000" charset="-122"/>
              <a:ea typeface="华康俪金黑W8(P)" panose="020B0800000000000000" charset="-122"/>
              <a:cs typeface="包图简圆体" panose="02010601030101010101" charset="-122"/>
            </a:endParaRPr>
          </a:p>
        </p:txBody>
      </p:sp>
      <p:sp>
        <p:nvSpPr>
          <p:cNvPr id="20" name="矩形 19"/>
          <p:cNvSpPr/>
          <p:nvPr/>
        </p:nvSpPr>
        <p:spPr>
          <a:xfrm>
            <a:off x="3971290" y="2774315"/>
            <a:ext cx="4607560" cy="116840"/>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1279EF"/>
              </a:solidFill>
              <a:latin typeface="华康俪金黑W8(P)" panose="020B0800000000000000" charset="-122"/>
              <a:ea typeface="华康俪金黑W8(P)" panose="020B0800000000000000" charset="-122"/>
            </a:endParaRPr>
          </a:p>
        </p:txBody>
      </p:sp>
      <p:pic>
        <p:nvPicPr>
          <p:cNvPr id="21" name="图片 20" descr="logo"/>
          <p:cNvPicPr>
            <a:picLocks noChangeAspect="1"/>
          </p:cNvPicPr>
          <p:nvPr/>
        </p:nvPicPr>
        <p:blipFill>
          <a:blip r:embed="rId2"/>
          <a:stretch>
            <a:fillRect/>
          </a:stretch>
        </p:blipFill>
        <p:spPr>
          <a:xfrm>
            <a:off x="599440" y="1124585"/>
            <a:ext cx="1870075" cy="1771650"/>
          </a:xfrm>
          <a:prstGeom prst="rect">
            <a:avLst/>
          </a:prstGeom>
        </p:spPr>
      </p:pic>
      <p:sp>
        <p:nvSpPr>
          <p:cNvPr id="30" name="矩形 29"/>
          <p:cNvSpPr/>
          <p:nvPr/>
        </p:nvSpPr>
        <p:spPr>
          <a:xfrm>
            <a:off x="0" y="320040"/>
            <a:ext cx="4925695" cy="295275"/>
          </a:xfrm>
          <a:prstGeom prst="rect">
            <a:avLst/>
          </a:prstGeom>
          <a:solidFill>
            <a:srgbClr val="8096B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39" name="矩形 38"/>
          <p:cNvSpPr/>
          <p:nvPr/>
        </p:nvSpPr>
        <p:spPr>
          <a:xfrm>
            <a:off x="0" y="268605"/>
            <a:ext cx="5127625" cy="398145"/>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40" name="文本框 39"/>
          <p:cNvSpPr txBox="1"/>
          <p:nvPr/>
        </p:nvSpPr>
        <p:spPr>
          <a:xfrm>
            <a:off x="46355" y="262890"/>
            <a:ext cx="5278755" cy="538480"/>
          </a:xfrm>
          <a:prstGeom prst="rect">
            <a:avLst/>
          </a:prstGeom>
          <a:noFill/>
        </p:spPr>
        <p:txBody>
          <a:bodyPr wrap="square">
            <a:no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sz="1200" dirty="0">
                <a:solidFill>
                  <a:schemeClr val="bg1"/>
                </a:solidFill>
                <a:latin typeface="华康俪金黑W8(P)" panose="020B0800000000000000" charset="-122"/>
                <a:ea typeface="华康俪金黑W8(P)" panose="020B0800000000000000" charset="-122"/>
                <a:cs typeface="华康俪金黑W8(P)" panose="020B0800000000000000" charset="-122"/>
              </a:rPr>
              <a:t>大连理工大学第一届Vibe Coding Hackathon“灵码杯”参赛作品</a:t>
            </a:r>
            <a:endParaRPr sz="1200" dirty="0">
              <a:solidFill>
                <a:schemeClr val="bg1"/>
              </a:solidFill>
              <a:latin typeface="华康俪金黑W8(P)" panose="020B0800000000000000" charset="-122"/>
              <a:ea typeface="华康俪金黑W8(P)" panose="020B0800000000000000" charset="-122"/>
              <a:cs typeface="华康俪金黑W8(P)" panose="020B0800000000000000" charset="-122"/>
            </a:endParaRPr>
          </a:p>
        </p:txBody>
      </p:sp>
      <p:sp>
        <p:nvSpPr>
          <p:cNvPr id="42" name="圆角矩形标注 41"/>
          <p:cNvSpPr/>
          <p:nvPr/>
        </p:nvSpPr>
        <p:spPr>
          <a:xfrm>
            <a:off x="833755" y="3354070"/>
            <a:ext cx="4948555" cy="1003935"/>
          </a:xfrm>
          <a:prstGeom prst="wedgeRoundRectCallout">
            <a:avLst>
              <a:gd name="adj1" fmla="val 32589"/>
              <a:gd name="adj2" fmla="val -78717"/>
              <a:gd name="adj3" fmla="val 16667"/>
            </a:avLst>
          </a:prstGeom>
          <a:noFill/>
          <a:ln w="28575" cmpd="sng">
            <a:solidFill>
              <a:srgbClr val="4F6BF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康俪金黑W8(P)" panose="020B0800000000000000" charset="-122"/>
              <a:ea typeface="华康俪金黑W8(P)" panose="020B0800000000000000" charset="-122"/>
            </a:endParaRPr>
          </a:p>
        </p:txBody>
      </p:sp>
      <p:sp>
        <p:nvSpPr>
          <p:cNvPr id="44" name="文本框 43"/>
          <p:cNvSpPr txBox="1"/>
          <p:nvPr/>
        </p:nvSpPr>
        <p:spPr>
          <a:xfrm>
            <a:off x="2121535" y="3429000"/>
            <a:ext cx="3760470" cy="835660"/>
          </a:xfrm>
          <a:prstGeom prst="rect">
            <a:avLst/>
          </a:prstGeom>
          <a:noFill/>
        </p:spPr>
        <p:txBody>
          <a:bodyPr wrap="square" rtlCol="0">
            <a:spAutoFit/>
          </a:bodyPr>
          <a:p>
            <a:pPr>
              <a:lnSpc>
                <a:spcPct val="110000"/>
              </a:lnSpc>
            </a:pPr>
            <a:r>
              <a:rPr lang="zh-CN" altLang="en-US" sz="2000">
                <a:solidFill>
                  <a:schemeClr val="tx1"/>
                </a:solidFill>
                <a:latin typeface="华康俪金黑W8(P)" panose="020B0800000000000000" charset="-122"/>
                <a:ea typeface="华康俪金黑W8(P)" panose="020B0800000000000000" charset="-122"/>
              </a:rPr>
              <a:t>特别感谢</a:t>
            </a:r>
            <a:r>
              <a:rPr lang="en-US" altLang="zh-CN" sz="2000">
                <a:solidFill>
                  <a:schemeClr val="tx1"/>
                </a:solidFill>
                <a:latin typeface="华康俪金黑W8(P)" panose="020B0800000000000000" charset="-122"/>
                <a:ea typeface="华康俪金黑W8(P)" panose="020B0800000000000000" charset="-122"/>
              </a:rPr>
              <a:t> </a:t>
            </a:r>
            <a:r>
              <a:rPr lang="zh-CN" altLang="en-US" sz="2400">
                <a:solidFill>
                  <a:srgbClr val="9393FF"/>
                </a:solidFill>
                <a:latin typeface="华康俪金黑W8(P)" panose="020B0800000000000000" charset="-122"/>
                <a:ea typeface="华康俪金黑W8(P)" panose="020B0800000000000000" charset="-122"/>
              </a:rPr>
              <a:t>通义灵码</a:t>
            </a:r>
            <a:r>
              <a:rPr lang="en-US" altLang="zh-CN" sz="2400">
                <a:solidFill>
                  <a:srgbClr val="9393FF"/>
                </a:solidFill>
                <a:latin typeface="华康俪金黑W8(P)" panose="020B0800000000000000" charset="-122"/>
                <a:ea typeface="华康俪金黑W8(P)" panose="020B0800000000000000" charset="-122"/>
              </a:rPr>
              <a:t> </a:t>
            </a:r>
            <a:r>
              <a:rPr lang="zh-CN" altLang="en-US" sz="2000">
                <a:solidFill>
                  <a:schemeClr val="tx1"/>
                </a:solidFill>
                <a:latin typeface="华康俪金黑W8(P)" panose="020B0800000000000000" charset="-122"/>
                <a:ea typeface="华康俪金黑W8(P)" panose="020B0800000000000000" charset="-122"/>
              </a:rPr>
              <a:t>在项目开发中提供的高效智能编码支持</a:t>
            </a:r>
            <a:endParaRPr lang="zh-CN" altLang="en-US" sz="2000">
              <a:solidFill>
                <a:srgbClr val="9393FF"/>
              </a:solidFill>
              <a:latin typeface="华康俪金黑W8(P)" panose="020B0800000000000000" charset="-122"/>
              <a:ea typeface="华康俪金黑W8(P)" panose="020B0800000000000000" charset="-122"/>
            </a:endParaRPr>
          </a:p>
        </p:txBody>
      </p:sp>
      <p:pic>
        <p:nvPicPr>
          <p:cNvPr id="6" name="图片 6" descr="ebf25043-e81b-467e-8169-bdc48f0e7f97"/>
          <p:cNvPicPr>
            <a:picLocks noChangeAspect="1"/>
          </p:cNvPicPr>
          <p:nvPr/>
        </p:nvPicPr>
        <p:blipFill>
          <a:blip r:embed="rId3"/>
          <a:stretch>
            <a:fillRect/>
          </a:stretch>
        </p:blipFill>
        <p:spPr>
          <a:xfrm>
            <a:off x="6309360" y="3937635"/>
            <a:ext cx="1911985" cy="1911985"/>
          </a:xfrm>
          <a:prstGeom prst="rect">
            <a:avLst/>
          </a:prstGeom>
          <a:ln>
            <a:solidFill>
              <a:srgbClr val="3B91F3"/>
            </a:solidFill>
          </a:ln>
        </p:spPr>
      </p:pic>
      <p:sp>
        <p:nvSpPr>
          <p:cNvPr id="31" name="矩形: 圆角 24"/>
          <p:cNvSpPr/>
          <p:nvPr/>
        </p:nvSpPr>
        <p:spPr>
          <a:xfrm>
            <a:off x="8898255" y="4406265"/>
            <a:ext cx="2552065" cy="1427480"/>
          </a:xfrm>
          <a:prstGeom prst="roundRect">
            <a:avLst>
              <a:gd name="adj" fmla="val 23866"/>
            </a:avLst>
          </a:prstGeom>
          <a:solidFill>
            <a:srgbClr val="073465">
              <a:alpha val="40000"/>
            </a:srgb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华康俪金黑W8(P)" panose="020B0800000000000000" charset="-122"/>
              <a:ea typeface="华康俪金黑W8(P)" panose="020B0800000000000000" charset="-122"/>
            </a:endParaRPr>
          </a:p>
        </p:txBody>
      </p:sp>
      <p:sp>
        <p:nvSpPr>
          <p:cNvPr id="4" name="矩形: 圆角 2"/>
          <p:cNvSpPr/>
          <p:nvPr/>
        </p:nvSpPr>
        <p:spPr>
          <a:xfrm>
            <a:off x="9102090" y="4504055"/>
            <a:ext cx="2296795" cy="1275715"/>
          </a:xfrm>
          <a:prstGeom prst="roundRect">
            <a:avLst>
              <a:gd name="adj" fmla="val 23866"/>
            </a:avLst>
          </a:prstGeom>
          <a:solidFill>
            <a:srgbClr val="EFF0F7"/>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华康俪金黑W8(P)" panose="020B0800000000000000" charset="-122"/>
              <a:ea typeface="华康俪金黑W8(P)" panose="020B0800000000000000" charset="-122"/>
            </a:endParaRPr>
          </a:p>
        </p:txBody>
      </p:sp>
      <p:sp>
        <p:nvSpPr>
          <p:cNvPr id="7" name="文本框 6"/>
          <p:cNvSpPr txBox="1"/>
          <p:nvPr/>
        </p:nvSpPr>
        <p:spPr>
          <a:xfrm>
            <a:off x="9185910" y="4606290"/>
            <a:ext cx="2122170" cy="1113155"/>
          </a:xfrm>
          <a:prstGeom prst="rect">
            <a:avLst/>
          </a:prstGeom>
          <a:noFill/>
        </p:spPr>
        <p:txBody>
          <a:bodyPr wrap="square" rtlCol="0">
            <a:noAutofit/>
          </a:bodyPr>
          <a:p>
            <a:pPr algn="l"/>
            <a:r>
              <a:rPr lang="zh-CN" altLang="en-US" sz="16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队长：王一帆</a:t>
            </a:r>
            <a:endParaRPr lang="zh-CN" altLang="en-US" sz="16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endParaRPr>
          </a:p>
          <a:p>
            <a:pPr algn="l"/>
            <a:r>
              <a:rPr lang="zh-CN" altLang="en-US" sz="16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指导教师：朱明</a:t>
            </a:r>
            <a:endParaRPr lang="zh-CN" altLang="en-US" sz="16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endParaRPr>
          </a:p>
          <a:p>
            <a:pPr algn="l"/>
            <a:r>
              <a:rPr lang="zh-CN" altLang="en-US" sz="16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时间：</a:t>
            </a:r>
            <a:r>
              <a:rPr lang="en-US" altLang="zh-CN" sz="16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2025.9.20</a:t>
            </a:r>
            <a:endParaRPr lang="en-US" altLang="zh-CN" sz="16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endParaRPr>
          </a:p>
        </p:txBody>
      </p:sp>
      <p:sp>
        <p:nvSpPr>
          <p:cNvPr id="8" name="矩形: 圆角 24"/>
          <p:cNvSpPr/>
          <p:nvPr/>
        </p:nvSpPr>
        <p:spPr>
          <a:xfrm>
            <a:off x="8896985" y="4410075"/>
            <a:ext cx="2553335" cy="1409700"/>
          </a:xfrm>
          <a:prstGeom prst="roundRect">
            <a:avLst>
              <a:gd name="adj" fmla="val 23866"/>
            </a:avLst>
          </a:prstGeom>
          <a:solidFill>
            <a:srgbClr val="073465">
              <a:alpha val="40000"/>
            </a:srgb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华康俪金黑W8(P)" panose="020B0800000000000000" charset="-122"/>
              <a:ea typeface="华康俪金黑W8(P)" panose="020B0800000000000000" charset="-122"/>
            </a:endParaRPr>
          </a:p>
        </p:txBody>
      </p:sp>
      <p:sp>
        <p:nvSpPr>
          <p:cNvPr id="10" name="矩形: 圆角 2"/>
          <p:cNvSpPr/>
          <p:nvPr/>
        </p:nvSpPr>
        <p:spPr>
          <a:xfrm>
            <a:off x="8853170" y="4319905"/>
            <a:ext cx="2545715" cy="1459865"/>
          </a:xfrm>
          <a:prstGeom prst="roundRect">
            <a:avLst>
              <a:gd name="adj" fmla="val 23866"/>
            </a:avLst>
          </a:prstGeom>
          <a:solidFill>
            <a:srgbClr val="EFF0F7"/>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华康俪金黑W8(P)" panose="020B0800000000000000" charset="-122"/>
              <a:ea typeface="华康俪金黑W8(P)" panose="020B0800000000000000" charset="-122"/>
            </a:endParaRPr>
          </a:p>
        </p:txBody>
      </p:sp>
      <p:sp>
        <p:nvSpPr>
          <p:cNvPr id="12" name="文本框 11"/>
          <p:cNvSpPr txBox="1"/>
          <p:nvPr/>
        </p:nvSpPr>
        <p:spPr>
          <a:xfrm>
            <a:off x="8846820" y="4410075"/>
            <a:ext cx="2653665" cy="1443355"/>
          </a:xfrm>
          <a:prstGeom prst="rect">
            <a:avLst/>
          </a:prstGeom>
          <a:noFill/>
        </p:spPr>
        <p:txBody>
          <a:bodyPr wrap="square" rtlCol="0">
            <a:noAutofit/>
          </a:bodyPr>
          <a:p>
            <a:pPr algn="l"/>
            <a:r>
              <a:rPr lang="zh-CN" altLang="en-US" sz="20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队伍：加油才队</a:t>
            </a:r>
            <a:endParaRPr lang="zh-CN" altLang="en-US" sz="20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endParaRPr>
          </a:p>
          <a:p>
            <a:pPr algn="l"/>
            <a:r>
              <a:rPr lang="zh-CN" altLang="en-US" sz="20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汇报人：王一帆</a:t>
            </a:r>
            <a:endParaRPr lang="zh-CN" altLang="en-US" sz="20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endParaRPr>
          </a:p>
          <a:p>
            <a:pPr algn="l"/>
            <a:r>
              <a:rPr lang="zh-CN" altLang="en-US" sz="20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队员：李左童、</a:t>
            </a:r>
            <a:r>
              <a:rPr lang="en-US" altLang="zh-CN" sz="20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Zenith</a:t>
            </a:r>
            <a:endParaRPr lang="zh-CN" altLang="en-US" sz="20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endParaRPr>
          </a:p>
          <a:p>
            <a:pPr algn="l"/>
            <a:r>
              <a:rPr lang="zh-CN" altLang="en-US" sz="20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时间：</a:t>
            </a:r>
            <a:r>
              <a:rPr lang="en-US" altLang="zh-CN" sz="20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rPr>
              <a:t>2025.10.18</a:t>
            </a:r>
            <a:endParaRPr lang="en-US" altLang="zh-CN" sz="2000" dirty="0">
              <a:ln w="0">
                <a:noFill/>
              </a:ln>
              <a:solidFill>
                <a:schemeClr val="bg2">
                  <a:lumMod val="25000"/>
                </a:schemeClr>
              </a:solidFill>
              <a:latin typeface="华康俪金黑W8(P)" panose="020B0800000000000000" charset="-122"/>
              <a:ea typeface="华康俪金黑W8(P)" panose="020B0800000000000000" charset="-122"/>
              <a:cs typeface="华康俪金黑W8(P)" panose="020B0800000000000000"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pattFill prst="trellis">
          <a:fgClr>
            <a:srgbClr val="EFF0F7"/>
          </a:fgClr>
          <a:bgClr>
            <a:schemeClr val="bg1"/>
          </a:bgClr>
        </a:pattFill>
        <a:effectLst/>
      </p:bgPr>
    </p:bg>
    <p:spTree>
      <p:nvGrpSpPr>
        <p:cNvPr id="1" name=""/>
        <p:cNvGrpSpPr/>
        <p:nvPr/>
      </p:nvGrpSpPr>
      <p:grpSpPr>
        <a:xfrm>
          <a:off x="0" y="0"/>
          <a:ext cx="0" cy="0"/>
          <a:chOff x="0" y="0"/>
          <a:chExt cx="0" cy="0"/>
        </a:xfrm>
      </p:grpSpPr>
      <p:sp>
        <p:nvSpPr>
          <p:cNvPr id="56" name="任意多边形: 形状 55"/>
          <p:cNvSpPr/>
          <p:nvPr/>
        </p:nvSpPr>
        <p:spPr>
          <a:xfrm rot="10800000">
            <a:off x="0" y="5217300"/>
            <a:ext cx="12192000" cy="1342092"/>
          </a:xfrm>
          <a:custGeom>
            <a:avLst/>
            <a:gdLst>
              <a:gd name="connsiteX0" fmla="*/ 3486150 w 12192000"/>
              <a:gd name="connsiteY0" fmla="*/ 2027919 h 2028705"/>
              <a:gd name="connsiteX1" fmla="*/ 1409700 w 12192000"/>
              <a:gd name="connsiteY1" fmla="*/ 1716469 h 2028705"/>
              <a:gd name="connsiteX2" fmla="*/ 3721 w 12192000"/>
              <a:gd name="connsiteY2" fmla="*/ 1810350 h 2028705"/>
              <a:gd name="connsiteX3" fmla="*/ 0 w 12192000"/>
              <a:gd name="connsiteY3" fmla="*/ 1811183 h 2028705"/>
              <a:gd name="connsiteX4" fmla="*/ 0 w 12192000"/>
              <a:gd name="connsiteY4" fmla="*/ 0 h 2028705"/>
              <a:gd name="connsiteX5" fmla="*/ 12192000 w 12192000"/>
              <a:gd name="connsiteY5" fmla="*/ 0 h 2028705"/>
              <a:gd name="connsiteX6" fmla="*/ 12192000 w 12192000"/>
              <a:gd name="connsiteY6" fmla="*/ 1628208 h 2028705"/>
              <a:gd name="connsiteX7" fmla="*/ 12091839 w 12192000"/>
              <a:gd name="connsiteY7" fmla="*/ 1643067 h 2028705"/>
              <a:gd name="connsiteX8" fmla="*/ 10896600 w 12192000"/>
              <a:gd name="connsiteY8" fmla="*/ 1950056 h 2028705"/>
              <a:gd name="connsiteX9" fmla="*/ 9505950 w 12192000"/>
              <a:gd name="connsiteY9" fmla="*/ 1777028 h 2028705"/>
              <a:gd name="connsiteX10" fmla="*/ 7677150 w 12192000"/>
              <a:gd name="connsiteY10" fmla="*/ 2010616 h 2028705"/>
              <a:gd name="connsiteX11" fmla="*/ 5276850 w 12192000"/>
              <a:gd name="connsiteY11" fmla="*/ 1811634 h 2028705"/>
              <a:gd name="connsiteX12" fmla="*/ 3486150 w 12192000"/>
              <a:gd name="connsiteY12" fmla="*/ 2027919 h 202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2028705">
                <a:moveTo>
                  <a:pt x="3486150" y="2027919"/>
                </a:moveTo>
                <a:cubicBezTo>
                  <a:pt x="2841625" y="2012058"/>
                  <a:pt x="2044700" y="1736655"/>
                  <a:pt x="1409700" y="1716469"/>
                </a:cubicBezTo>
                <a:cubicBezTo>
                  <a:pt x="933450" y="1701329"/>
                  <a:pt x="391120" y="1730798"/>
                  <a:pt x="3721" y="1810350"/>
                </a:cubicBezTo>
                <a:lnTo>
                  <a:pt x="0" y="1811183"/>
                </a:lnTo>
                <a:lnTo>
                  <a:pt x="0" y="0"/>
                </a:lnTo>
                <a:lnTo>
                  <a:pt x="12192000" y="0"/>
                </a:lnTo>
                <a:lnTo>
                  <a:pt x="12192000" y="1628208"/>
                </a:lnTo>
                <a:lnTo>
                  <a:pt x="12091839" y="1643067"/>
                </a:lnTo>
                <a:cubicBezTo>
                  <a:pt x="11683603" y="1716198"/>
                  <a:pt x="11270456" y="1931672"/>
                  <a:pt x="10896600" y="1950056"/>
                </a:cubicBezTo>
                <a:cubicBezTo>
                  <a:pt x="10398125" y="1974568"/>
                  <a:pt x="10042525" y="1766935"/>
                  <a:pt x="9505950" y="1777028"/>
                </a:cubicBezTo>
                <a:cubicBezTo>
                  <a:pt x="8969375" y="1787121"/>
                  <a:pt x="8382000" y="2004848"/>
                  <a:pt x="7677150" y="2010616"/>
                </a:cubicBezTo>
                <a:cubicBezTo>
                  <a:pt x="6972300" y="2016383"/>
                  <a:pt x="5975350" y="1808750"/>
                  <a:pt x="5276850" y="1811634"/>
                </a:cubicBezTo>
                <a:cubicBezTo>
                  <a:pt x="4578350" y="1814518"/>
                  <a:pt x="4130675" y="2043780"/>
                  <a:pt x="3486150" y="2027919"/>
                </a:cubicBezTo>
                <a:close/>
              </a:path>
            </a:pathLst>
          </a:custGeom>
          <a:solidFill>
            <a:srgbClr val="1279EF">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华康俪金黑W8(P)" panose="020B0800000000000000" charset="-122"/>
              <a:ea typeface="华康俪金黑W8(P)" panose="020B0800000000000000" charset="-122"/>
            </a:endParaRPr>
          </a:p>
        </p:txBody>
      </p:sp>
      <p:sp>
        <p:nvSpPr>
          <p:cNvPr id="55" name="任意多边形: 形状 54"/>
          <p:cNvSpPr/>
          <p:nvPr/>
        </p:nvSpPr>
        <p:spPr>
          <a:xfrm rot="10800000">
            <a:off x="0" y="5366604"/>
            <a:ext cx="12192000" cy="1342092"/>
          </a:xfrm>
          <a:custGeom>
            <a:avLst/>
            <a:gdLst>
              <a:gd name="connsiteX0" fmla="*/ 3486150 w 12192000"/>
              <a:gd name="connsiteY0" fmla="*/ 2027919 h 2028705"/>
              <a:gd name="connsiteX1" fmla="*/ 1409700 w 12192000"/>
              <a:gd name="connsiteY1" fmla="*/ 1716469 h 2028705"/>
              <a:gd name="connsiteX2" fmla="*/ 3721 w 12192000"/>
              <a:gd name="connsiteY2" fmla="*/ 1810350 h 2028705"/>
              <a:gd name="connsiteX3" fmla="*/ 0 w 12192000"/>
              <a:gd name="connsiteY3" fmla="*/ 1811183 h 2028705"/>
              <a:gd name="connsiteX4" fmla="*/ 0 w 12192000"/>
              <a:gd name="connsiteY4" fmla="*/ 0 h 2028705"/>
              <a:gd name="connsiteX5" fmla="*/ 12192000 w 12192000"/>
              <a:gd name="connsiteY5" fmla="*/ 0 h 2028705"/>
              <a:gd name="connsiteX6" fmla="*/ 12192000 w 12192000"/>
              <a:gd name="connsiteY6" fmla="*/ 1628208 h 2028705"/>
              <a:gd name="connsiteX7" fmla="*/ 12091839 w 12192000"/>
              <a:gd name="connsiteY7" fmla="*/ 1643067 h 2028705"/>
              <a:gd name="connsiteX8" fmla="*/ 10896600 w 12192000"/>
              <a:gd name="connsiteY8" fmla="*/ 1950056 h 2028705"/>
              <a:gd name="connsiteX9" fmla="*/ 9505950 w 12192000"/>
              <a:gd name="connsiteY9" fmla="*/ 1777028 h 2028705"/>
              <a:gd name="connsiteX10" fmla="*/ 7677150 w 12192000"/>
              <a:gd name="connsiteY10" fmla="*/ 2010616 h 2028705"/>
              <a:gd name="connsiteX11" fmla="*/ 5276850 w 12192000"/>
              <a:gd name="connsiteY11" fmla="*/ 1811634 h 2028705"/>
              <a:gd name="connsiteX12" fmla="*/ 3486150 w 12192000"/>
              <a:gd name="connsiteY12" fmla="*/ 2027919 h 202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2028705">
                <a:moveTo>
                  <a:pt x="3486150" y="2027919"/>
                </a:moveTo>
                <a:cubicBezTo>
                  <a:pt x="2841625" y="2012058"/>
                  <a:pt x="2044700" y="1736655"/>
                  <a:pt x="1409700" y="1716469"/>
                </a:cubicBezTo>
                <a:cubicBezTo>
                  <a:pt x="933450" y="1701329"/>
                  <a:pt x="391120" y="1730798"/>
                  <a:pt x="3721" y="1810350"/>
                </a:cubicBezTo>
                <a:lnTo>
                  <a:pt x="0" y="1811183"/>
                </a:lnTo>
                <a:lnTo>
                  <a:pt x="0" y="0"/>
                </a:lnTo>
                <a:lnTo>
                  <a:pt x="12192000" y="0"/>
                </a:lnTo>
                <a:lnTo>
                  <a:pt x="12192000" y="1628208"/>
                </a:lnTo>
                <a:lnTo>
                  <a:pt x="12091839" y="1643067"/>
                </a:lnTo>
                <a:cubicBezTo>
                  <a:pt x="11683603" y="1716198"/>
                  <a:pt x="11270456" y="1931672"/>
                  <a:pt x="10896600" y="1950056"/>
                </a:cubicBezTo>
                <a:cubicBezTo>
                  <a:pt x="10398125" y="1974568"/>
                  <a:pt x="10042525" y="1766935"/>
                  <a:pt x="9505950" y="1777028"/>
                </a:cubicBezTo>
                <a:cubicBezTo>
                  <a:pt x="8969375" y="1787121"/>
                  <a:pt x="8382000" y="2004848"/>
                  <a:pt x="7677150" y="2010616"/>
                </a:cubicBezTo>
                <a:cubicBezTo>
                  <a:pt x="6972300" y="2016383"/>
                  <a:pt x="5975350" y="1808750"/>
                  <a:pt x="5276850" y="1811634"/>
                </a:cubicBezTo>
                <a:cubicBezTo>
                  <a:pt x="4578350" y="1814518"/>
                  <a:pt x="4130675" y="2043780"/>
                  <a:pt x="3486150" y="2027919"/>
                </a:cubicBezTo>
                <a:close/>
              </a:path>
            </a:pathLst>
          </a:custGeom>
          <a:solidFill>
            <a:srgbClr val="1279EF">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华康俪金黑W8(P)" panose="020B0800000000000000" charset="-122"/>
              <a:ea typeface="华康俪金黑W8(P)" panose="020B0800000000000000" charset="-122"/>
            </a:endParaRPr>
          </a:p>
        </p:txBody>
      </p:sp>
      <p:sp>
        <p:nvSpPr>
          <p:cNvPr id="6" name="矩形 5"/>
          <p:cNvSpPr/>
          <p:nvPr>
            <p:custDataLst>
              <p:tags r:id="rId1"/>
            </p:custDataLst>
          </p:nvPr>
        </p:nvSpPr>
        <p:spPr>
          <a:xfrm>
            <a:off x="0" y="4499670"/>
            <a:ext cx="12192000" cy="45719"/>
          </a:xfrm>
          <a:prstGeom prst="rect">
            <a:avLst/>
          </a:prstGeom>
          <a:gradFill>
            <a:gsLst>
              <a:gs pos="55000">
                <a:srgbClr val="00B0F0"/>
              </a:gs>
              <a:gs pos="0">
                <a:schemeClr val="accent1">
                  <a:lumMod val="60000"/>
                  <a:lumOff val="40000"/>
                </a:schemeClr>
              </a:gs>
              <a:gs pos="100000">
                <a:srgbClr val="0F72D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7" name="椭圆 6"/>
          <p:cNvSpPr/>
          <p:nvPr>
            <p:custDataLst>
              <p:tags r:id="rId2"/>
            </p:custDataLst>
          </p:nvPr>
        </p:nvSpPr>
        <p:spPr>
          <a:xfrm>
            <a:off x="361188" y="4408229"/>
            <a:ext cx="228600" cy="228600"/>
          </a:xfrm>
          <a:prstGeom prst="ellipse">
            <a:avLst/>
          </a:prstGeom>
          <a:solidFill>
            <a:srgbClr val="0F72DF"/>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8" name="椭圆 7"/>
          <p:cNvSpPr/>
          <p:nvPr>
            <p:custDataLst>
              <p:tags r:id="rId3"/>
            </p:custDataLst>
          </p:nvPr>
        </p:nvSpPr>
        <p:spPr>
          <a:xfrm>
            <a:off x="3183636" y="4408229"/>
            <a:ext cx="228600" cy="228600"/>
          </a:xfrm>
          <a:prstGeom prst="ellipse">
            <a:avLst/>
          </a:prstGeom>
          <a:solidFill>
            <a:srgbClr val="0F72DF"/>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9" name="椭圆 8"/>
          <p:cNvSpPr/>
          <p:nvPr>
            <p:custDataLst>
              <p:tags r:id="rId4"/>
            </p:custDataLst>
          </p:nvPr>
        </p:nvSpPr>
        <p:spPr>
          <a:xfrm>
            <a:off x="6006084" y="4408229"/>
            <a:ext cx="228600" cy="228600"/>
          </a:xfrm>
          <a:prstGeom prst="ellipse">
            <a:avLst/>
          </a:prstGeom>
          <a:solidFill>
            <a:srgbClr val="0F72DF"/>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10" name="椭圆 9"/>
          <p:cNvSpPr/>
          <p:nvPr>
            <p:custDataLst>
              <p:tags r:id="rId5"/>
            </p:custDataLst>
          </p:nvPr>
        </p:nvSpPr>
        <p:spPr>
          <a:xfrm>
            <a:off x="8828532" y="4408229"/>
            <a:ext cx="228600" cy="228600"/>
          </a:xfrm>
          <a:prstGeom prst="ellipse">
            <a:avLst/>
          </a:prstGeom>
          <a:solidFill>
            <a:srgbClr val="0F72DF"/>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cxnSp>
        <p:nvCxnSpPr>
          <p:cNvPr id="11" name="直接连接符 10"/>
          <p:cNvCxnSpPr/>
          <p:nvPr>
            <p:custDataLst>
              <p:tags r:id="rId6"/>
            </p:custDataLst>
          </p:nvPr>
        </p:nvCxnSpPr>
        <p:spPr>
          <a:xfrm flipH="1" flipV="1">
            <a:off x="470916" y="1975926"/>
            <a:ext cx="9144" cy="2432303"/>
          </a:xfrm>
          <a:prstGeom prst="line">
            <a:avLst/>
          </a:prstGeom>
          <a:ln w="19050" cap="rnd" cmpd="sng">
            <a:solidFill>
              <a:schemeClr val="bg2">
                <a:lumMod val="50000"/>
                <a:alpha val="71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flipH="1" flipV="1">
            <a:off x="3293364" y="1975925"/>
            <a:ext cx="9144" cy="2432303"/>
          </a:xfrm>
          <a:prstGeom prst="line">
            <a:avLst/>
          </a:prstGeom>
          <a:ln w="19050" cap="rnd" cmpd="sng">
            <a:solidFill>
              <a:schemeClr val="bg2">
                <a:lumMod val="50000"/>
                <a:alpha val="71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8"/>
            </p:custDataLst>
          </p:nvPr>
        </p:nvCxnSpPr>
        <p:spPr>
          <a:xfrm flipH="1" flipV="1">
            <a:off x="6115812" y="1975924"/>
            <a:ext cx="9144" cy="2432303"/>
          </a:xfrm>
          <a:prstGeom prst="line">
            <a:avLst/>
          </a:prstGeom>
          <a:ln w="19050" cap="rnd" cmpd="sng">
            <a:solidFill>
              <a:schemeClr val="bg2">
                <a:lumMod val="50000"/>
                <a:alpha val="71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9"/>
            </p:custDataLst>
          </p:nvPr>
        </p:nvCxnSpPr>
        <p:spPr>
          <a:xfrm flipH="1" flipV="1">
            <a:off x="8938260" y="1975923"/>
            <a:ext cx="9144" cy="2432303"/>
          </a:xfrm>
          <a:prstGeom prst="line">
            <a:avLst/>
          </a:prstGeom>
          <a:ln w="19050" cap="rnd" cmpd="sng">
            <a:solidFill>
              <a:schemeClr val="bg2">
                <a:lumMod val="50000"/>
                <a:alpha val="71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10"/>
            </p:custDataLst>
          </p:nvPr>
        </p:nvSpPr>
        <p:spPr>
          <a:xfrm>
            <a:off x="618490" y="2640965"/>
            <a:ext cx="2590800" cy="681990"/>
          </a:xfrm>
          <a:prstGeom prst="rect">
            <a:avLst/>
          </a:prstGeom>
          <a:noFill/>
        </p:spPr>
        <p:txBody>
          <a:bodyPr wrap="square" rtlCol="0">
            <a:spAutoFit/>
          </a:bodyPr>
          <a:lstStyle>
            <a:defPPr>
              <a:defRPr lang="zh-CN"/>
            </a:defPPr>
            <a:lvl1pPr>
              <a:lnSpc>
                <a:spcPct val="120000"/>
              </a:lnSpc>
              <a:defRPr sz="2000" spc="300">
                <a:solidFill>
                  <a:schemeClr val="bg2">
                    <a:lumMod val="2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r>
              <a:rPr lang="zh-CN" altLang="en-US" sz="3200" dirty="0">
                <a:latin typeface="华康俪金黑W8(P)" panose="020B0800000000000000" charset="-122"/>
                <a:ea typeface="华康俪金黑W8(P)" panose="020B0800000000000000" charset="-122"/>
              </a:rPr>
              <a:t>灵感及思路</a:t>
            </a:r>
            <a:endParaRPr lang="zh-CN" altLang="en-US" sz="3200" dirty="0">
              <a:latin typeface="华康俪金黑W8(P)" panose="020B0800000000000000" charset="-122"/>
              <a:ea typeface="华康俪金黑W8(P)" panose="020B0800000000000000" charset="-122"/>
            </a:endParaRPr>
          </a:p>
        </p:txBody>
      </p:sp>
      <p:sp>
        <p:nvSpPr>
          <p:cNvPr id="18" name="文本框 17"/>
          <p:cNvSpPr txBox="1"/>
          <p:nvPr>
            <p:custDataLst>
              <p:tags r:id="rId11"/>
            </p:custDataLst>
          </p:nvPr>
        </p:nvSpPr>
        <p:spPr>
          <a:xfrm>
            <a:off x="618333" y="1979409"/>
            <a:ext cx="824485" cy="681990"/>
          </a:xfrm>
          <a:prstGeom prst="rect">
            <a:avLst/>
          </a:prstGeom>
          <a:noFill/>
        </p:spPr>
        <p:txBody>
          <a:bodyPr wrap="square" rtlCol="0">
            <a:spAutoFit/>
          </a:bodyPr>
          <a:lstStyle>
            <a:defPPr>
              <a:defRPr lang="zh-CN"/>
            </a:defPPr>
            <a:lvl1pPr algn="dist">
              <a:defRPr sz="4800" spc="600">
                <a:gradFill>
                  <a:gsLst>
                    <a:gs pos="0">
                      <a:srgbClr val="4C507D"/>
                    </a:gs>
                    <a:gs pos="54000">
                      <a:srgbClr val="6C72C2"/>
                    </a:gs>
                    <a:gs pos="100000">
                      <a:srgbClr val="A9AEDB"/>
                    </a:gs>
                  </a:gsLst>
                  <a:lin ang="0" scaled="0"/>
                </a:gra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defRPr>
            </a:lvl1pPr>
          </a:lstStyle>
          <a:p>
            <a:pPr>
              <a:lnSpc>
                <a:spcPct val="120000"/>
              </a:lnSpc>
            </a:pPr>
            <a:r>
              <a:rPr lang="en-US" altLang="zh-CN" sz="3200" spc="140" dirty="0">
                <a:solidFill>
                  <a:srgbClr val="1279EF"/>
                </a:solidFill>
                <a:latin typeface="华康俪金黑W8(P)" panose="020B0800000000000000" charset="-122"/>
                <a:ea typeface="华康俪金黑W8(P)" panose="020B0800000000000000" charset="-122"/>
                <a:cs typeface="包图简圆体" panose="02010601030101010101" charset="-122"/>
              </a:rPr>
              <a:t>01</a:t>
            </a:r>
            <a:endParaRPr lang="en-US" altLang="zh-CN" sz="3200" spc="140" dirty="0">
              <a:solidFill>
                <a:srgbClr val="1279EF"/>
              </a:solidFill>
              <a:latin typeface="华康俪金黑W8(P)" panose="020B0800000000000000" charset="-122"/>
              <a:ea typeface="华康俪金黑W8(P)" panose="020B0800000000000000" charset="-122"/>
              <a:cs typeface="包图简圆体" panose="02010601030101010101" charset="-122"/>
            </a:endParaRPr>
          </a:p>
        </p:txBody>
      </p:sp>
      <p:sp>
        <p:nvSpPr>
          <p:cNvPr id="19" name="文本框 18"/>
          <p:cNvSpPr txBox="1"/>
          <p:nvPr>
            <p:custDataLst>
              <p:tags r:id="rId12"/>
            </p:custDataLst>
          </p:nvPr>
        </p:nvSpPr>
        <p:spPr>
          <a:xfrm>
            <a:off x="3444240" y="2640965"/>
            <a:ext cx="2169160" cy="681990"/>
          </a:xfrm>
          <a:prstGeom prst="rect">
            <a:avLst/>
          </a:prstGeom>
          <a:noFill/>
        </p:spPr>
        <p:txBody>
          <a:bodyPr wrap="square" rtlCol="0">
            <a:spAutoFit/>
          </a:bodyPr>
          <a:lstStyle>
            <a:defPPr>
              <a:defRPr lang="zh-CN"/>
            </a:defPPr>
            <a:lvl1pPr>
              <a:lnSpc>
                <a:spcPct val="120000"/>
              </a:lnSpc>
              <a:defRPr sz="2000" spc="300">
                <a:solidFill>
                  <a:schemeClr val="bg2">
                    <a:lumMod val="2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r>
              <a:rPr lang="zh-CN" altLang="en-US" sz="3200" dirty="0">
                <a:latin typeface="华康俪金黑W8(P)" panose="020B0800000000000000" charset="-122"/>
                <a:ea typeface="华康俪金黑W8(P)" panose="020B0800000000000000" charset="-122"/>
              </a:rPr>
              <a:t>项目设计</a:t>
            </a:r>
            <a:endParaRPr lang="zh-CN" altLang="en-US" sz="3200" dirty="0">
              <a:latin typeface="华康俪金黑W8(P)" panose="020B0800000000000000" charset="-122"/>
              <a:ea typeface="华康俪金黑W8(P)" panose="020B0800000000000000" charset="-122"/>
            </a:endParaRPr>
          </a:p>
        </p:txBody>
      </p:sp>
      <p:sp>
        <p:nvSpPr>
          <p:cNvPr id="22" name="文本框 21"/>
          <p:cNvSpPr txBox="1"/>
          <p:nvPr>
            <p:custDataLst>
              <p:tags r:id="rId13"/>
            </p:custDataLst>
          </p:nvPr>
        </p:nvSpPr>
        <p:spPr>
          <a:xfrm>
            <a:off x="3444163" y="1979409"/>
            <a:ext cx="824485" cy="654666"/>
          </a:xfrm>
          <a:prstGeom prst="rect">
            <a:avLst/>
          </a:prstGeom>
          <a:noFill/>
        </p:spPr>
        <p:txBody>
          <a:bodyPr wrap="square" rtlCol="0">
            <a:spAutoFit/>
          </a:bodyPr>
          <a:lstStyle>
            <a:defPPr>
              <a:defRPr lang="zh-CN"/>
            </a:defPPr>
            <a:lvl1pPr algn="dist">
              <a:defRPr sz="4800" spc="600">
                <a:gradFill>
                  <a:gsLst>
                    <a:gs pos="0">
                      <a:srgbClr val="4C507D"/>
                    </a:gs>
                    <a:gs pos="54000">
                      <a:srgbClr val="6C72C2"/>
                    </a:gs>
                    <a:gs pos="100000">
                      <a:srgbClr val="A9AEDB"/>
                    </a:gs>
                  </a:gsLst>
                  <a:lin ang="0" scaled="0"/>
                </a:gra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defRPr>
            </a:lvl1pPr>
          </a:lstStyle>
          <a:p>
            <a:pPr>
              <a:lnSpc>
                <a:spcPct val="120000"/>
              </a:lnSpc>
            </a:pPr>
            <a:r>
              <a:rPr lang="en-US" altLang="zh-CN" sz="3200" spc="140" dirty="0">
                <a:solidFill>
                  <a:srgbClr val="1279EF"/>
                </a:solidFill>
                <a:latin typeface="华康俪金黑W8(P)" panose="020B0800000000000000" charset="-122"/>
                <a:ea typeface="华康俪金黑W8(P)" panose="020B0800000000000000" charset="-122"/>
                <a:cs typeface="包图简圆体" panose="02010601030101010101" charset="-122"/>
              </a:rPr>
              <a:t>02</a:t>
            </a:r>
            <a:endParaRPr lang="en-US" altLang="zh-CN" sz="3200" spc="140" dirty="0">
              <a:solidFill>
                <a:srgbClr val="1279EF"/>
              </a:solidFill>
              <a:latin typeface="华康俪金黑W8(P)" panose="020B0800000000000000" charset="-122"/>
              <a:ea typeface="华康俪金黑W8(P)" panose="020B0800000000000000" charset="-122"/>
              <a:cs typeface="包图简圆体" panose="02010601030101010101" charset="-122"/>
            </a:endParaRPr>
          </a:p>
        </p:txBody>
      </p:sp>
      <p:sp>
        <p:nvSpPr>
          <p:cNvPr id="23" name="文本框 22"/>
          <p:cNvSpPr txBox="1"/>
          <p:nvPr>
            <p:custDataLst>
              <p:tags r:id="rId14"/>
            </p:custDataLst>
          </p:nvPr>
        </p:nvSpPr>
        <p:spPr>
          <a:xfrm>
            <a:off x="6309995" y="2640965"/>
            <a:ext cx="2064385" cy="681990"/>
          </a:xfrm>
          <a:prstGeom prst="rect">
            <a:avLst/>
          </a:prstGeom>
          <a:noFill/>
        </p:spPr>
        <p:txBody>
          <a:bodyPr wrap="square" rtlCol="0">
            <a:spAutoFit/>
          </a:bodyPr>
          <a:lstStyle>
            <a:defPPr>
              <a:defRPr lang="zh-CN"/>
            </a:defPPr>
            <a:lvl1pPr>
              <a:lnSpc>
                <a:spcPct val="120000"/>
              </a:lnSpc>
              <a:defRPr sz="2000" b="1" spc="300">
                <a:solidFill>
                  <a:schemeClr val="bg2">
                    <a:lumMod val="25000"/>
                  </a:schemeClr>
                </a:solidFill>
                <a:latin typeface="微软雅黑" panose="020B0503020204020204" pitchFamily="34" charset="-122"/>
                <a:ea typeface="微软雅黑" panose="020B0503020204020204" pitchFamily="34" charset="-122"/>
                <a:cs typeface="阿里巴巴普惠体 Medium" panose="00020600040101010101" pitchFamily="18" charset="-122"/>
              </a:defRPr>
            </a:lvl1pPr>
          </a:lstStyle>
          <a:p>
            <a:r>
              <a:rPr lang="zh-CN" altLang="en-US" sz="3200" b="0" dirty="0">
                <a:latin typeface="华康俪金黑W8(P)" panose="020B0800000000000000" charset="-122"/>
                <a:ea typeface="华康俪金黑W8(P)" panose="020B0800000000000000" charset="-122"/>
              </a:rPr>
              <a:t>功能演示</a:t>
            </a:r>
            <a:endParaRPr lang="zh-CN" altLang="en-US" sz="3200" b="0" dirty="0">
              <a:latin typeface="华康俪金黑W8(P)" panose="020B0800000000000000" charset="-122"/>
              <a:ea typeface="华康俪金黑W8(P)" panose="020B0800000000000000" charset="-122"/>
            </a:endParaRPr>
          </a:p>
        </p:txBody>
      </p:sp>
      <p:sp>
        <p:nvSpPr>
          <p:cNvPr id="26" name="文本框 25"/>
          <p:cNvSpPr txBox="1"/>
          <p:nvPr>
            <p:custDataLst>
              <p:tags r:id="rId15"/>
            </p:custDataLst>
          </p:nvPr>
        </p:nvSpPr>
        <p:spPr>
          <a:xfrm>
            <a:off x="6257467" y="1979409"/>
            <a:ext cx="824485" cy="654666"/>
          </a:xfrm>
          <a:prstGeom prst="rect">
            <a:avLst/>
          </a:prstGeom>
          <a:noFill/>
        </p:spPr>
        <p:txBody>
          <a:bodyPr wrap="square" rtlCol="0">
            <a:spAutoFit/>
          </a:bodyPr>
          <a:lstStyle>
            <a:defPPr>
              <a:defRPr lang="zh-CN"/>
            </a:defPPr>
            <a:lvl1pPr algn="dist">
              <a:defRPr sz="4800" spc="600">
                <a:gradFill>
                  <a:gsLst>
                    <a:gs pos="0">
                      <a:srgbClr val="4C507D"/>
                    </a:gs>
                    <a:gs pos="54000">
                      <a:srgbClr val="6C72C2"/>
                    </a:gs>
                    <a:gs pos="100000">
                      <a:srgbClr val="A9AEDB"/>
                    </a:gs>
                  </a:gsLst>
                  <a:lin ang="0" scaled="0"/>
                </a:gra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defRPr>
            </a:lvl1pPr>
          </a:lstStyle>
          <a:p>
            <a:pPr>
              <a:lnSpc>
                <a:spcPct val="120000"/>
              </a:lnSpc>
            </a:pPr>
            <a:r>
              <a:rPr lang="en-US" altLang="zh-CN" sz="3200" spc="140" dirty="0">
                <a:solidFill>
                  <a:srgbClr val="1279EF"/>
                </a:solidFill>
                <a:latin typeface="华康俪金黑W8(P)" panose="020B0800000000000000" charset="-122"/>
                <a:ea typeface="华康俪金黑W8(P)" panose="020B0800000000000000" charset="-122"/>
                <a:cs typeface="包图简圆体" panose="02010601030101010101" charset="-122"/>
              </a:rPr>
              <a:t>03</a:t>
            </a:r>
            <a:endParaRPr lang="en-US" altLang="zh-CN" sz="3200" spc="140" dirty="0">
              <a:solidFill>
                <a:srgbClr val="1279EF"/>
              </a:solidFill>
              <a:latin typeface="华康俪金黑W8(P)" panose="020B0800000000000000" charset="-122"/>
              <a:ea typeface="华康俪金黑W8(P)" panose="020B0800000000000000" charset="-122"/>
              <a:cs typeface="包图简圆体" panose="02010601030101010101" charset="-122"/>
            </a:endParaRPr>
          </a:p>
        </p:txBody>
      </p:sp>
      <p:sp>
        <p:nvSpPr>
          <p:cNvPr id="27" name="文本框 26"/>
          <p:cNvSpPr txBox="1"/>
          <p:nvPr>
            <p:custDataLst>
              <p:tags r:id="rId16"/>
            </p:custDataLst>
          </p:nvPr>
        </p:nvSpPr>
        <p:spPr>
          <a:xfrm>
            <a:off x="9146540" y="2640965"/>
            <a:ext cx="2041525" cy="681990"/>
          </a:xfrm>
          <a:prstGeom prst="rect">
            <a:avLst/>
          </a:prstGeom>
          <a:noFill/>
        </p:spPr>
        <p:txBody>
          <a:bodyPr wrap="square" rtlCol="0">
            <a:spAutoFit/>
          </a:bodyPr>
          <a:lstStyle>
            <a:defPPr>
              <a:defRPr lang="zh-CN"/>
            </a:defPPr>
            <a:lvl1pPr>
              <a:lnSpc>
                <a:spcPct val="120000"/>
              </a:lnSpc>
              <a:defRPr sz="2000" b="1" spc="300">
                <a:solidFill>
                  <a:schemeClr val="bg2">
                    <a:lumMod val="25000"/>
                  </a:schemeClr>
                </a:solidFill>
                <a:latin typeface="微软雅黑" panose="020B0503020204020204" pitchFamily="34" charset="-122"/>
                <a:ea typeface="微软雅黑" panose="020B0503020204020204" pitchFamily="34" charset="-122"/>
                <a:cs typeface="阿里巴巴普惠体 Medium" panose="00020600040101010101" pitchFamily="18" charset="-122"/>
              </a:defRPr>
            </a:lvl1pPr>
          </a:lstStyle>
          <a:p>
            <a:r>
              <a:rPr lang="zh-CN" altLang="en-US" sz="3200" b="0" dirty="0">
                <a:latin typeface="华康俪金黑W8(P)" panose="020B0800000000000000" charset="-122"/>
                <a:ea typeface="华康俪金黑W8(P)" panose="020B0800000000000000" charset="-122"/>
              </a:rPr>
              <a:t>后续发展</a:t>
            </a:r>
            <a:endParaRPr lang="zh-CN" altLang="en-US" sz="3200" b="0" dirty="0">
              <a:latin typeface="华康俪金黑W8(P)" panose="020B0800000000000000" charset="-122"/>
              <a:ea typeface="华康俪金黑W8(P)" panose="020B0800000000000000" charset="-122"/>
            </a:endParaRPr>
          </a:p>
        </p:txBody>
      </p:sp>
      <p:sp>
        <p:nvSpPr>
          <p:cNvPr id="30" name="文本框 29"/>
          <p:cNvSpPr txBox="1"/>
          <p:nvPr>
            <p:custDataLst>
              <p:tags r:id="rId17"/>
            </p:custDataLst>
          </p:nvPr>
        </p:nvSpPr>
        <p:spPr>
          <a:xfrm>
            <a:off x="9070771" y="1979409"/>
            <a:ext cx="824485" cy="654666"/>
          </a:xfrm>
          <a:prstGeom prst="rect">
            <a:avLst/>
          </a:prstGeom>
          <a:noFill/>
        </p:spPr>
        <p:txBody>
          <a:bodyPr wrap="square" rtlCol="0">
            <a:spAutoFit/>
          </a:bodyPr>
          <a:lstStyle>
            <a:defPPr>
              <a:defRPr lang="zh-CN"/>
            </a:defPPr>
            <a:lvl1pPr algn="dist">
              <a:defRPr sz="4800" spc="600">
                <a:gradFill>
                  <a:gsLst>
                    <a:gs pos="0">
                      <a:srgbClr val="4C507D"/>
                    </a:gs>
                    <a:gs pos="54000">
                      <a:srgbClr val="6C72C2"/>
                    </a:gs>
                    <a:gs pos="100000">
                      <a:srgbClr val="A9AEDB"/>
                    </a:gs>
                  </a:gsLst>
                  <a:lin ang="0" scaled="0"/>
                </a:gra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defRPr>
            </a:lvl1pPr>
          </a:lstStyle>
          <a:p>
            <a:pPr>
              <a:lnSpc>
                <a:spcPct val="120000"/>
              </a:lnSpc>
            </a:pPr>
            <a:r>
              <a:rPr lang="en-US" altLang="zh-CN" sz="3200" spc="140" dirty="0">
                <a:solidFill>
                  <a:srgbClr val="1279EF"/>
                </a:solidFill>
                <a:latin typeface="华康俪金黑W8(P)" panose="020B0800000000000000" charset="-122"/>
                <a:ea typeface="华康俪金黑W8(P)" panose="020B0800000000000000" charset="-122"/>
                <a:cs typeface="包图简圆体" panose="02010601030101010101" charset="-122"/>
              </a:rPr>
              <a:t>04</a:t>
            </a:r>
            <a:endParaRPr lang="en-US" altLang="zh-CN" sz="3200" spc="140" dirty="0">
              <a:solidFill>
                <a:srgbClr val="1279EF"/>
              </a:solidFill>
              <a:latin typeface="华康俪金黑W8(P)" panose="020B0800000000000000" charset="-122"/>
              <a:ea typeface="华康俪金黑W8(P)" panose="020B0800000000000000" charset="-122"/>
              <a:cs typeface="包图简圆体" panose="02010601030101010101" charset="-122"/>
            </a:endParaRPr>
          </a:p>
        </p:txBody>
      </p:sp>
      <p:sp>
        <p:nvSpPr>
          <p:cNvPr id="39" name="文本框 38"/>
          <p:cNvSpPr txBox="1"/>
          <p:nvPr>
            <p:custDataLst>
              <p:tags r:id="rId18"/>
            </p:custDataLst>
          </p:nvPr>
        </p:nvSpPr>
        <p:spPr>
          <a:xfrm>
            <a:off x="690723" y="3627911"/>
            <a:ext cx="2222328" cy="414020"/>
          </a:xfrm>
          <a:prstGeom prst="rect">
            <a:avLst/>
          </a:prstGeom>
          <a:noFill/>
        </p:spPr>
        <p:txBody>
          <a:bodyPr wrap="square">
            <a:spAutoFit/>
          </a:bodyPr>
          <a:lstStyle>
            <a:defPPr>
              <a:defRPr lang="zh-CN"/>
            </a:defPPr>
            <a:lvl1pPr>
              <a:lnSpc>
                <a:spcPct val="150000"/>
              </a:lnSpc>
              <a:defRPr sz="1100" spc="12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lang="zh-CN" altLang="en-US" sz="1400" dirty="0">
                <a:solidFill>
                  <a:schemeClr val="bg2">
                    <a:lumMod val="25000"/>
                  </a:schemeClr>
                </a:solidFill>
                <a:latin typeface="华康俪金黑W8(P)" panose="020B0800000000000000" charset="-122"/>
                <a:ea typeface="华康俪金黑W8(P)" panose="020B0800000000000000" charset="-122"/>
              </a:rPr>
              <a:t>项目灵感与设计思路。</a:t>
            </a:r>
            <a:endParaRPr lang="zh-CN" altLang="en-US" sz="1400" dirty="0">
              <a:solidFill>
                <a:schemeClr val="bg2">
                  <a:lumMod val="25000"/>
                </a:schemeClr>
              </a:solidFill>
              <a:latin typeface="华康俪金黑W8(P)" panose="020B0800000000000000" charset="-122"/>
              <a:ea typeface="华康俪金黑W8(P)" panose="020B0800000000000000" charset="-122"/>
            </a:endParaRPr>
          </a:p>
        </p:txBody>
      </p:sp>
      <p:sp>
        <p:nvSpPr>
          <p:cNvPr id="40" name="文本框 39"/>
          <p:cNvSpPr txBox="1"/>
          <p:nvPr>
            <p:custDataLst>
              <p:tags r:id="rId19"/>
            </p:custDataLst>
          </p:nvPr>
        </p:nvSpPr>
        <p:spPr>
          <a:xfrm>
            <a:off x="3474008" y="3632356"/>
            <a:ext cx="2222328" cy="414020"/>
          </a:xfrm>
          <a:prstGeom prst="rect">
            <a:avLst/>
          </a:prstGeom>
          <a:noFill/>
        </p:spPr>
        <p:txBody>
          <a:bodyPr wrap="square">
            <a:spAutoFit/>
          </a:bodyPr>
          <a:lstStyle>
            <a:defPPr>
              <a:defRPr lang="zh-CN"/>
            </a:defPPr>
            <a:lvl1pPr>
              <a:lnSpc>
                <a:spcPct val="150000"/>
              </a:lnSpc>
              <a:defRPr sz="12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lang="zh-CN" altLang="en-US" sz="1400" dirty="0">
                <a:latin typeface="华康俪金黑W8(P)" panose="020B0800000000000000" charset="-122"/>
                <a:ea typeface="华康俪金黑W8(P)" panose="020B0800000000000000" charset="-122"/>
              </a:rPr>
              <a:t>整体架构与平台体系。</a:t>
            </a:r>
            <a:endParaRPr lang="zh-CN" altLang="en-US" sz="1400" dirty="0">
              <a:latin typeface="华康俪金黑W8(P)" panose="020B0800000000000000" charset="-122"/>
              <a:ea typeface="华康俪金黑W8(P)" panose="020B0800000000000000" charset="-122"/>
            </a:endParaRPr>
          </a:p>
        </p:txBody>
      </p:sp>
      <p:sp>
        <p:nvSpPr>
          <p:cNvPr id="41" name="文本框 40"/>
          <p:cNvSpPr txBox="1"/>
          <p:nvPr>
            <p:custDataLst>
              <p:tags r:id="rId20"/>
            </p:custDataLst>
          </p:nvPr>
        </p:nvSpPr>
        <p:spPr>
          <a:xfrm>
            <a:off x="6321602" y="3632356"/>
            <a:ext cx="2222328" cy="414020"/>
          </a:xfrm>
          <a:prstGeom prst="rect">
            <a:avLst/>
          </a:prstGeom>
          <a:noFill/>
        </p:spPr>
        <p:txBody>
          <a:bodyPr wrap="square">
            <a:spAutoFit/>
          </a:bodyPr>
          <a:lstStyle>
            <a:defPPr>
              <a:defRPr lang="zh-CN"/>
            </a:defPPr>
            <a:lvl1pPr>
              <a:lnSpc>
                <a:spcPct val="150000"/>
              </a:lnSpc>
              <a:defRPr sz="12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lang="zh-CN" altLang="en-US" sz="1400" dirty="0">
                <a:latin typeface="华康俪金黑W8(P)" panose="020B0800000000000000" charset="-122"/>
                <a:ea typeface="华康俪金黑W8(P)" panose="020B0800000000000000" charset="-122"/>
              </a:rPr>
              <a:t>功能演示，展示成果。</a:t>
            </a:r>
            <a:endParaRPr lang="zh-CN" altLang="en-US" sz="1400" dirty="0">
              <a:latin typeface="华康俪金黑W8(P)" panose="020B0800000000000000" charset="-122"/>
              <a:ea typeface="华康俪金黑W8(P)" panose="020B0800000000000000" charset="-122"/>
            </a:endParaRPr>
          </a:p>
        </p:txBody>
      </p:sp>
      <p:sp>
        <p:nvSpPr>
          <p:cNvPr id="42" name="文本框 41"/>
          <p:cNvSpPr txBox="1"/>
          <p:nvPr>
            <p:custDataLst>
              <p:tags r:id="rId21"/>
            </p:custDataLst>
          </p:nvPr>
        </p:nvSpPr>
        <p:spPr>
          <a:xfrm>
            <a:off x="9146540" y="3632200"/>
            <a:ext cx="2685415" cy="414020"/>
          </a:xfrm>
          <a:prstGeom prst="rect">
            <a:avLst/>
          </a:prstGeom>
          <a:noFill/>
        </p:spPr>
        <p:txBody>
          <a:bodyPr wrap="square">
            <a:spAutoFit/>
          </a:bodyPr>
          <a:lstStyle>
            <a:defPPr>
              <a:defRPr lang="zh-CN"/>
            </a:defPPr>
            <a:lvl1pPr>
              <a:lnSpc>
                <a:spcPct val="150000"/>
              </a:lnSpc>
              <a:defRPr sz="12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lang="zh-CN" altLang="en-US" sz="1400" dirty="0">
                <a:latin typeface="华康俪金黑W8(P)" panose="020B0800000000000000" charset="-122"/>
                <a:ea typeface="华康俪金黑W8(P)" panose="020B0800000000000000" charset="-122"/>
              </a:rPr>
              <a:t>开发计划与前景展望。</a:t>
            </a:r>
            <a:endParaRPr lang="zh-CN" altLang="en-US" sz="1400" dirty="0">
              <a:latin typeface="华康俪金黑W8(P)" panose="020B0800000000000000" charset="-122"/>
              <a:ea typeface="华康俪金黑W8(P)" panose="020B0800000000000000" charset="-122"/>
            </a:endParaRPr>
          </a:p>
        </p:txBody>
      </p:sp>
      <p:sp>
        <p:nvSpPr>
          <p:cNvPr id="43" name="文本框 42"/>
          <p:cNvSpPr txBox="1"/>
          <p:nvPr>
            <p:custDataLst>
              <p:tags r:id="rId22"/>
            </p:custDataLst>
          </p:nvPr>
        </p:nvSpPr>
        <p:spPr>
          <a:xfrm>
            <a:off x="690880" y="3264535"/>
            <a:ext cx="2660015" cy="414020"/>
          </a:xfrm>
          <a:prstGeom prst="rect">
            <a:avLst/>
          </a:prstGeom>
          <a:noFill/>
        </p:spPr>
        <p:txBody>
          <a:bodyPr wrap="square">
            <a:spAutoFit/>
          </a:bodyPr>
          <a:lstStyle>
            <a:defPPr>
              <a:defRPr lang="zh-CN"/>
            </a:defPPr>
            <a:lvl1pPr>
              <a:lnSpc>
                <a:spcPct val="150000"/>
              </a:lnSpc>
              <a:defRPr sz="12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lang="en-US" altLang="zh-CN" sz="1400" dirty="0">
                <a:solidFill>
                  <a:srgbClr val="90C2F8"/>
                </a:solidFill>
                <a:latin typeface="华康俪金黑W8(P)" panose="020B0800000000000000" charset="-122"/>
                <a:ea typeface="华康俪金黑W8(P)" panose="020B0800000000000000" charset="-122"/>
              </a:rPr>
              <a:t>INSPIRATION</a:t>
            </a:r>
            <a:endParaRPr lang="en-US" altLang="zh-CN" sz="1400" dirty="0">
              <a:solidFill>
                <a:srgbClr val="90C2F8"/>
              </a:solidFill>
              <a:latin typeface="华康俪金黑W8(P)" panose="020B0800000000000000" charset="-122"/>
              <a:ea typeface="华康俪金黑W8(P)" panose="020B0800000000000000" charset="-122"/>
            </a:endParaRPr>
          </a:p>
        </p:txBody>
      </p:sp>
      <p:sp>
        <p:nvSpPr>
          <p:cNvPr id="44" name="文本框 43"/>
          <p:cNvSpPr txBox="1"/>
          <p:nvPr>
            <p:custDataLst>
              <p:tags r:id="rId23"/>
            </p:custDataLst>
          </p:nvPr>
        </p:nvSpPr>
        <p:spPr>
          <a:xfrm>
            <a:off x="3485515" y="3264535"/>
            <a:ext cx="2420620" cy="414020"/>
          </a:xfrm>
          <a:prstGeom prst="rect">
            <a:avLst/>
          </a:prstGeom>
          <a:noFill/>
        </p:spPr>
        <p:txBody>
          <a:bodyPr wrap="square">
            <a:spAutoFit/>
          </a:bodyPr>
          <a:lstStyle>
            <a:defPPr>
              <a:defRPr lang="zh-CN"/>
            </a:defPPr>
            <a:lvl1pPr>
              <a:lnSpc>
                <a:spcPct val="150000"/>
              </a:lnSpc>
              <a:defRPr sz="1100" spc="120">
                <a:solidFill>
                  <a:srgbClr val="90C2F8"/>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lang="en-US" altLang="zh-CN" sz="1400" dirty="0">
                <a:latin typeface="华康俪金黑W8(P)" panose="020B0800000000000000" charset="-122"/>
                <a:ea typeface="华康俪金黑W8(P)" panose="020B0800000000000000" charset="-122"/>
              </a:rPr>
              <a:t>PROJECT DESIGNS</a:t>
            </a:r>
            <a:endParaRPr lang="en-US" altLang="zh-CN" sz="1400" dirty="0">
              <a:latin typeface="华康俪金黑W8(P)" panose="020B0800000000000000" charset="-122"/>
              <a:ea typeface="华康俪金黑W8(P)" panose="020B0800000000000000" charset="-122"/>
            </a:endParaRPr>
          </a:p>
        </p:txBody>
      </p:sp>
      <p:sp>
        <p:nvSpPr>
          <p:cNvPr id="45" name="文本框 44"/>
          <p:cNvSpPr txBox="1"/>
          <p:nvPr>
            <p:custDataLst>
              <p:tags r:id="rId24"/>
            </p:custDataLst>
          </p:nvPr>
        </p:nvSpPr>
        <p:spPr>
          <a:xfrm>
            <a:off x="6334760" y="3264535"/>
            <a:ext cx="2270125" cy="414020"/>
          </a:xfrm>
          <a:prstGeom prst="rect">
            <a:avLst/>
          </a:prstGeom>
          <a:noFill/>
        </p:spPr>
        <p:txBody>
          <a:bodyPr wrap="square">
            <a:spAutoFit/>
          </a:bodyPr>
          <a:lstStyle>
            <a:defPPr>
              <a:defRPr lang="zh-CN"/>
            </a:defPPr>
            <a:lvl1pPr>
              <a:lnSpc>
                <a:spcPct val="150000"/>
              </a:lnSpc>
              <a:defRPr sz="1100" spc="120">
                <a:solidFill>
                  <a:srgbClr val="90C2F8"/>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lang="en-US" altLang="zh-CN" sz="1400" dirty="0">
                <a:latin typeface="华康俪金黑W8(P)" panose="020B0800000000000000" charset="-122"/>
                <a:ea typeface="华康俪金黑W8(P)" panose="020B0800000000000000" charset="-122"/>
              </a:rPr>
              <a:t>DEMONSTRATION</a:t>
            </a:r>
            <a:endParaRPr lang="en-US" altLang="zh-CN" sz="1400" dirty="0">
              <a:latin typeface="华康俪金黑W8(P)" panose="020B0800000000000000" charset="-122"/>
              <a:ea typeface="华康俪金黑W8(P)" panose="020B0800000000000000" charset="-122"/>
            </a:endParaRPr>
          </a:p>
        </p:txBody>
      </p:sp>
      <p:sp>
        <p:nvSpPr>
          <p:cNvPr id="46" name="文本框 45"/>
          <p:cNvSpPr txBox="1"/>
          <p:nvPr>
            <p:custDataLst>
              <p:tags r:id="rId25"/>
            </p:custDataLst>
          </p:nvPr>
        </p:nvSpPr>
        <p:spPr>
          <a:xfrm>
            <a:off x="9168561" y="3264818"/>
            <a:ext cx="2094312" cy="414020"/>
          </a:xfrm>
          <a:prstGeom prst="rect">
            <a:avLst/>
          </a:prstGeom>
          <a:noFill/>
        </p:spPr>
        <p:txBody>
          <a:bodyPr wrap="square">
            <a:spAutoFit/>
          </a:bodyPr>
          <a:lstStyle>
            <a:defPPr>
              <a:defRPr lang="zh-CN"/>
            </a:defPPr>
            <a:lvl1pPr>
              <a:lnSpc>
                <a:spcPct val="150000"/>
              </a:lnSpc>
              <a:defRPr sz="1100" spc="120">
                <a:solidFill>
                  <a:srgbClr val="90C2F8"/>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lang="en-US" altLang="zh-CN" sz="1400" dirty="0">
                <a:latin typeface="华康俪金黑W8(P)" panose="020B0800000000000000" charset="-122"/>
                <a:ea typeface="华康俪金黑W8(P)" panose="020B0800000000000000" charset="-122"/>
              </a:rPr>
              <a:t>FUTURE PLAN</a:t>
            </a:r>
            <a:endParaRPr lang="en-US" altLang="zh-CN" sz="1400" dirty="0">
              <a:latin typeface="华康俪金黑W8(P)" panose="020B0800000000000000" charset="-122"/>
              <a:ea typeface="华康俪金黑W8(P)" panose="020B0800000000000000" charset="-122"/>
            </a:endParaRPr>
          </a:p>
        </p:txBody>
      </p:sp>
      <p:sp>
        <p:nvSpPr>
          <p:cNvPr id="33" name="文本框 32"/>
          <p:cNvSpPr txBox="1"/>
          <p:nvPr/>
        </p:nvSpPr>
        <p:spPr>
          <a:xfrm>
            <a:off x="5372735" y="327660"/>
            <a:ext cx="1496060" cy="768350"/>
          </a:xfrm>
          <a:prstGeom prst="rect">
            <a:avLst/>
          </a:prstGeom>
          <a:noFill/>
          <a:ln>
            <a:noFill/>
          </a:ln>
          <a:effectLst/>
        </p:spPr>
        <p:txBody>
          <a:bodyPr wrap="square" rtlCol="0">
            <a:spAutoFit/>
          </a:bodyPr>
          <a:lstStyle>
            <a:defPPr>
              <a:defRPr lang="zh-CN"/>
            </a:defPPr>
            <a:lvl1pPr algn="dist">
              <a:defRPr sz="4800" spc="120">
                <a:ln>
                  <a:solidFill>
                    <a:srgbClr val="1279EF">
                      <a:alpha val="39000"/>
                    </a:srgbClr>
                  </a:solidFill>
                </a:ln>
                <a:solidFill>
                  <a:schemeClr val="bg2">
                    <a:lumMod val="25000"/>
                  </a:schemeClr>
                </a:solidFill>
                <a:effectLst>
                  <a:outerShdw blurRad="50800" dist="76200" dir="2700000" algn="tl" rotWithShape="0">
                    <a:prstClr val="black">
                      <a:alpha val="28000"/>
                    </a:prst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defRPr>
            </a:lvl1pPr>
          </a:lstStyle>
          <a:p>
            <a:pPr algn="dist"/>
            <a:r>
              <a:rPr lang="zh-CN" altLang="en-US" sz="4400" dirty="0">
                <a:latin typeface="华康俪金黑W8(P)" panose="020B0800000000000000" charset="-122"/>
                <a:ea typeface="华康俪金黑W8(P)" panose="020B0800000000000000" charset="-122"/>
                <a:cs typeface="包图简圆体" panose="02010601030101010101" charset="-122"/>
              </a:rPr>
              <a:t>目录</a:t>
            </a:r>
            <a:endParaRPr lang="zh-CN" altLang="en-US" sz="4400" dirty="0">
              <a:latin typeface="华康俪金黑W8(P)" panose="020B0800000000000000" charset="-122"/>
              <a:ea typeface="华康俪金黑W8(P)" panose="020B0800000000000000" charset="-122"/>
              <a:cs typeface="包图简圆体" panose="02010601030101010101" charset="-122"/>
            </a:endParaRPr>
          </a:p>
        </p:txBody>
      </p:sp>
      <p:sp>
        <p:nvSpPr>
          <p:cNvPr id="34" name="文本框 33"/>
          <p:cNvSpPr txBox="1"/>
          <p:nvPr/>
        </p:nvSpPr>
        <p:spPr>
          <a:xfrm>
            <a:off x="5173819" y="1022465"/>
            <a:ext cx="1902273" cy="460375"/>
          </a:xfrm>
          <a:prstGeom prst="rect">
            <a:avLst/>
          </a:prstGeom>
          <a:noFill/>
          <a:ln>
            <a:noFill/>
          </a:ln>
          <a:effectLst/>
        </p:spPr>
        <p:txBody>
          <a:bodyPr wrap="square" rtlCol="0">
            <a:spAutoFit/>
          </a:bodyPr>
          <a:lstStyle>
            <a:defPPr>
              <a:defRPr lang="zh-CN"/>
            </a:defPPr>
            <a:lvl1pPr algn="dist">
              <a:defRPr sz="4800" spc="120">
                <a:ln>
                  <a:solidFill>
                    <a:srgbClr val="1279EF">
                      <a:alpha val="39000"/>
                    </a:srgbClr>
                  </a:solidFill>
                </a:ln>
                <a:solidFill>
                  <a:schemeClr val="bg2">
                    <a:lumMod val="25000"/>
                  </a:schemeClr>
                </a:solidFill>
                <a:effectLst>
                  <a:outerShdw blurRad="50800" dist="76200" dir="2700000" algn="tl" rotWithShape="0">
                    <a:prstClr val="black">
                      <a:alpha val="28000"/>
                    </a:prst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defRPr>
            </a:lvl1pPr>
          </a:lstStyle>
          <a:p>
            <a:r>
              <a:rPr lang="en-US" altLang="zh-CN" sz="2400" dirty="0">
                <a:latin typeface="华康俪金黑W8(P)" panose="020B0800000000000000" charset="-122"/>
                <a:ea typeface="华康俪金黑W8(P)" panose="020B0800000000000000" charset="-122"/>
                <a:cs typeface="阿里巴巴普惠体 Medium" panose="00020600040101010101" pitchFamily="18" charset="-122"/>
              </a:rPr>
              <a:t>CONTENT</a:t>
            </a:r>
            <a:endParaRPr lang="en-US" altLang="zh-CN" sz="2400" dirty="0">
              <a:latin typeface="华康俪金黑W8(P)" panose="020B0800000000000000" charset="-122"/>
              <a:ea typeface="华康俪金黑W8(P)" panose="020B0800000000000000" charset="-122"/>
              <a:cs typeface="阿里巴巴普惠体 Medium" panose="00020600040101010101" pitchFamily="18" charset="-122"/>
            </a:endParaRPr>
          </a:p>
        </p:txBody>
      </p:sp>
      <p:sp>
        <p:nvSpPr>
          <p:cNvPr id="54" name="任意多边形: 形状 53"/>
          <p:cNvSpPr/>
          <p:nvPr/>
        </p:nvSpPr>
        <p:spPr>
          <a:xfrm rot="10800000">
            <a:off x="0" y="5515908"/>
            <a:ext cx="12192000" cy="1342092"/>
          </a:xfrm>
          <a:custGeom>
            <a:avLst/>
            <a:gdLst>
              <a:gd name="connsiteX0" fmla="*/ 3486150 w 12192000"/>
              <a:gd name="connsiteY0" fmla="*/ 2027919 h 2028705"/>
              <a:gd name="connsiteX1" fmla="*/ 1409700 w 12192000"/>
              <a:gd name="connsiteY1" fmla="*/ 1716469 h 2028705"/>
              <a:gd name="connsiteX2" fmla="*/ 3721 w 12192000"/>
              <a:gd name="connsiteY2" fmla="*/ 1810350 h 2028705"/>
              <a:gd name="connsiteX3" fmla="*/ 0 w 12192000"/>
              <a:gd name="connsiteY3" fmla="*/ 1811183 h 2028705"/>
              <a:gd name="connsiteX4" fmla="*/ 0 w 12192000"/>
              <a:gd name="connsiteY4" fmla="*/ 0 h 2028705"/>
              <a:gd name="connsiteX5" fmla="*/ 12192000 w 12192000"/>
              <a:gd name="connsiteY5" fmla="*/ 0 h 2028705"/>
              <a:gd name="connsiteX6" fmla="*/ 12192000 w 12192000"/>
              <a:gd name="connsiteY6" fmla="*/ 1628208 h 2028705"/>
              <a:gd name="connsiteX7" fmla="*/ 12091839 w 12192000"/>
              <a:gd name="connsiteY7" fmla="*/ 1643067 h 2028705"/>
              <a:gd name="connsiteX8" fmla="*/ 10896600 w 12192000"/>
              <a:gd name="connsiteY8" fmla="*/ 1950056 h 2028705"/>
              <a:gd name="connsiteX9" fmla="*/ 9505950 w 12192000"/>
              <a:gd name="connsiteY9" fmla="*/ 1777028 h 2028705"/>
              <a:gd name="connsiteX10" fmla="*/ 7677150 w 12192000"/>
              <a:gd name="connsiteY10" fmla="*/ 2010616 h 2028705"/>
              <a:gd name="connsiteX11" fmla="*/ 5276850 w 12192000"/>
              <a:gd name="connsiteY11" fmla="*/ 1811634 h 2028705"/>
              <a:gd name="connsiteX12" fmla="*/ 3486150 w 12192000"/>
              <a:gd name="connsiteY12" fmla="*/ 2027919 h 202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2028705">
                <a:moveTo>
                  <a:pt x="3486150" y="2027919"/>
                </a:moveTo>
                <a:cubicBezTo>
                  <a:pt x="2841625" y="2012058"/>
                  <a:pt x="2044700" y="1736655"/>
                  <a:pt x="1409700" y="1716469"/>
                </a:cubicBezTo>
                <a:cubicBezTo>
                  <a:pt x="933450" y="1701329"/>
                  <a:pt x="391120" y="1730798"/>
                  <a:pt x="3721" y="1810350"/>
                </a:cubicBezTo>
                <a:lnTo>
                  <a:pt x="0" y="1811183"/>
                </a:lnTo>
                <a:lnTo>
                  <a:pt x="0" y="0"/>
                </a:lnTo>
                <a:lnTo>
                  <a:pt x="12192000" y="0"/>
                </a:lnTo>
                <a:lnTo>
                  <a:pt x="12192000" y="1628208"/>
                </a:lnTo>
                <a:lnTo>
                  <a:pt x="12091839" y="1643067"/>
                </a:lnTo>
                <a:cubicBezTo>
                  <a:pt x="11683603" y="1716198"/>
                  <a:pt x="11270456" y="1931672"/>
                  <a:pt x="10896600" y="1950056"/>
                </a:cubicBezTo>
                <a:cubicBezTo>
                  <a:pt x="10398125" y="1974568"/>
                  <a:pt x="10042525" y="1766935"/>
                  <a:pt x="9505950" y="1777028"/>
                </a:cubicBezTo>
                <a:cubicBezTo>
                  <a:pt x="8969375" y="1787121"/>
                  <a:pt x="8382000" y="2004848"/>
                  <a:pt x="7677150" y="2010616"/>
                </a:cubicBezTo>
                <a:cubicBezTo>
                  <a:pt x="6972300" y="2016383"/>
                  <a:pt x="5975350" y="1808750"/>
                  <a:pt x="5276850" y="1811634"/>
                </a:cubicBezTo>
                <a:cubicBezTo>
                  <a:pt x="4578350" y="1814518"/>
                  <a:pt x="4130675" y="2043780"/>
                  <a:pt x="3486150" y="2027919"/>
                </a:cubicBezTo>
                <a:close/>
              </a:path>
            </a:pathLst>
          </a:cu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华康俪金黑W8(P)" panose="020B0800000000000000" charset="-122"/>
              <a:ea typeface="华康俪金黑W8(P)" panose="020B0800000000000000" charset="-122"/>
            </a:endParaRPr>
          </a:p>
        </p:txBody>
      </p:sp>
      <p:sp>
        <p:nvSpPr>
          <p:cNvPr id="57" name="文本框 56"/>
          <p:cNvSpPr txBox="1"/>
          <p:nvPr/>
        </p:nvSpPr>
        <p:spPr>
          <a:xfrm>
            <a:off x="1442569" y="6064747"/>
            <a:ext cx="9137952" cy="414020"/>
          </a:xfrm>
          <a:prstGeom prst="rect">
            <a:avLst/>
          </a:prstGeom>
          <a:noFill/>
        </p:spPr>
        <p:txBody>
          <a:bodyPr wrap="square">
            <a:spAutoFit/>
          </a:bodyPr>
          <a:lstStyle/>
          <a:p>
            <a:pPr algn="ctr">
              <a:lnSpc>
                <a:spcPct val="150000"/>
              </a:lnSpc>
            </a:pPr>
            <a:r>
              <a:rPr lang="en-US" altLang="zh-CN" sz="1400" spc="12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“AISnap”——</a:t>
            </a:r>
            <a:r>
              <a:rPr lang="zh-CN" altLang="en-US" sz="1400" spc="12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智能格式转换平台、便捷分享工具</a:t>
            </a:r>
            <a:endParaRPr lang="zh-CN" altLang="en-US" sz="1400" spc="12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a:off x="0" y="546574"/>
            <a:ext cx="12192000" cy="6054187"/>
          </a:xfrm>
          <a:custGeom>
            <a:avLst/>
            <a:gdLst>
              <a:gd name="connsiteX0" fmla="*/ 0 w 12192000"/>
              <a:gd name="connsiteY0" fmla="*/ 0 h 6250131"/>
              <a:gd name="connsiteX1" fmla="*/ 12192000 w 12192000"/>
              <a:gd name="connsiteY1" fmla="*/ 0 h 6250131"/>
              <a:gd name="connsiteX2" fmla="*/ 12192000 w 12192000"/>
              <a:gd name="connsiteY2" fmla="*/ 5368255 h 6250131"/>
              <a:gd name="connsiteX3" fmla="*/ 12091839 w 12192000"/>
              <a:gd name="connsiteY3" fmla="*/ 5400973 h 6250131"/>
              <a:gd name="connsiteX4" fmla="*/ 10896600 w 12192000"/>
              <a:gd name="connsiteY4" fmla="*/ 6076950 h 6250131"/>
              <a:gd name="connsiteX5" fmla="*/ 9505950 w 12192000"/>
              <a:gd name="connsiteY5" fmla="*/ 5695950 h 6250131"/>
              <a:gd name="connsiteX6" fmla="*/ 7677150 w 12192000"/>
              <a:gd name="connsiteY6" fmla="*/ 6210300 h 6250131"/>
              <a:gd name="connsiteX7" fmla="*/ 5276850 w 12192000"/>
              <a:gd name="connsiteY7" fmla="*/ 5772150 h 6250131"/>
              <a:gd name="connsiteX8" fmla="*/ 3486150 w 12192000"/>
              <a:gd name="connsiteY8" fmla="*/ 6248400 h 6250131"/>
              <a:gd name="connsiteX9" fmla="*/ 1409700 w 12192000"/>
              <a:gd name="connsiteY9" fmla="*/ 5562600 h 6250131"/>
              <a:gd name="connsiteX10" fmla="*/ 3721 w 12192000"/>
              <a:gd name="connsiteY10" fmla="*/ 5769322 h 6250131"/>
              <a:gd name="connsiteX11" fmla="*/ 0 w 12192000"/>
              <a:gd name="connsiteY11" fmla="*/ 5771157 h 6250131"/>
              <a:gd name="connsiteX12" fmla="*/ 0 w 12192000"/>
              <a:gd name="connsiteY12" fmla="*/ 0 h 625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250131">
                <a:moveTo>
                  <a:pt x="0" y="0"/>
                </a:moveTo>
                <a:lnTo>
                  <a:pt x="12192000" y="0"/>
                </a:lnTo>
                <a:lnTo>
                  <a:pt x="12192000" y="5368255"/>
                </a:lnTo>
                <a:lnTo>
                  <a:pt x="12091839" y="5400973"/>
                </a:lnTo>
                <a:cubicBezTo>
                  <a:pt x="11683603" y="5562005"/>
                  <a:pt x="11270456" y="6036469"/>
                  <a:pt x="10896600" y="6076950"/>
                </a:cubicBezTo>
                <a:cubicBezTo>
                  <a:pt x="10398125" y="6130925"/>
                  <a:pt x="10042525" y="5673725"/>
                  <a:pt x="9505950" y="5695950"/>
                </a:cubicBezTo>
                <a:cubicBezTo>
                  <a:pt x="8969375" y="5718175"/>
                  <a:pt x="8382000" y="6197600"/>
                  <a:pt x="7677150" y="6210300"/>
                </a:cubicBezTo>
                <a:cubicBezTo>
                  <a:pt x="6972300" y="6223000"/>
                  <a:pt x="5975350" y="5765800"/>
                  <a:pt x="5276850" y="5772150"/>
                </a:cubicBezTo>
                <a:cubicBezTo>
                  <a:pt x="4578350" y="5778500"/>
                  <a:pt x="4130675" y="6283325"/>
                  <a:pt x="3486150" y="6248400"/>
                </a:cubicBezTo>
                <a:cubicBezTo>
                  <a:pt x="2841625" y="6213475"/>
                  <a:pt x="2044700" y="5607050"/>
                  <a:pt x="1409700" y="5562600"/>
                </a:cubicBezTo>
                <a:cubicBezTo>
                  <a:pt x="933450" y="5529263"/>
                  <a:pt x="391120" y="5594152"/>
                  <a:pt x="3721" y="5769322"/>
                </a:cubicBezTo>
                <a:lnTo>
                  <a:pt x="0" y="5771157"/>
                </a:lnTo>
                <a:lnTo>
                  <a:pt x="0" y="0"/>
                </a:lnTo>
                <a:close/>
              </a:path>
            </a:pathLst>
          </a:custGeom>
          <a:solidFill>
            <a:srgbClr val="1279EF">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华康俪金黑W8(P)" panose="020B0800000000000000" charset="-122"/>
              <a:ea typeface="华康俪金黑W8(P)" panose="020B0800000000000000" charset="-122"/>
            </a:endParaRPr>
          </a:p>
        </p:txBody>
      </p:sp>
      <p:sp>
        <p:nvSpPr>
          <p:cNvPr id="13" name="任意多边形: 形状 12"/>
          <p:cNvSpPr/>
          <p:nvPr/>
        </p:nvSpPr>
        <p:spPr>
          <a:xfrm>
            <a:off x="0" y="279489"/>
            <a:ext cx="12192000" cy="6054187"/>
          </a:xfrm>
          <a:custGeom>
            <a:avLst/>
            <a:gdLst>
              <a:gd name="connsiteX0" fmla="*/ 0 w 12192000"/>
              <a:gd name="connsiteY0" fmla="*/ 0 h 6250131"/>
              <a:gd name="connsiteX1" fmla="*/ 12192000 w 12192000"/>
              <a:gd name="connsiteY1" fmla="*/ 0 h 6250131"/>
              <a:gd name="connsiteX2" fmla="*/ 12192000 w 12192000"/>
              <a:gd name="connsiteY2" fmla="*/ 5368255 h 6250131"/>
              <a:gd name="connsiteX3" fmla="*/ 12091839 w 12192000"/>
              <a:gd name="connsiteY3" fmla="*/ 5400973 h 6250131"/>
              <a:gd name="connsiteX4" fmla="*/ 10896600 w 12192000"/>
              <a:gd name="connsiteY4" fmla="*/ 6076950 h 6250131"/>
              <a:gd name="connsiteX5" fmla="*/ 9505950 w 12192000"/>
              <a:gd name="connsiteY5" fmla="*/ 5695950 h 6250131"/>
              <a:gd name="connsiteX6" fmla="*/ 7677150 w 12192000"/>
              <a:gd name="connsiteY6" fmla="*/ 6210300 h 6250131"/>
              <a:gd name="connsiteX7" fmla="*/ 5276850 w 12192000"/>
              <a:gd name="connsiteY7" fmla="*/ 5772150 h 6250131"/>
              <a:gd name="connsiteX8" fmla="*/ 3486150 w 12192000"/>
              <a:gd name="connsiteY8" fmla="*/ 6248400 h 6250131"/>
              <a:gd name="connsiteX9" fmla="*/ 1409700 w 12192000"/>
              <a:gd name="connsiteY9" fmla="*/ 5562600 h 6250131"/>
              <a:gd name="connsiteX10" fmla="*/ 3721 w 12192000"/>
              <a:gd name="connsiteY10" fmla="*/ 5769322 h 6250131"/>
              <a:gd name="connsiteX11" fmla="*/ 0 w 12192000"/>
              <a:gd name="connsiteY11" fmla="*/ 5771157 h 6250131"/>
              <a:gd name="connsiteX12" fmla="*/ 0 w 12192000"/>
              <a:gd name="connsiteY12" fmla="*/ 0 h 625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250131">
                <a:moveTo>
                  <a:pt x="0" y="0"/>
                </a:moveTo>
                <a:lnTo>
                  <a:pt x="12192000" y="0"/>
                </a:lnTo>
                <a:lnTo>
                  <a:pt x="12192000" y="5368255"/>
                </a:lnTo>
                <a:lnTo>
                  <a:pt x="12091839" y="5400973"/>
                </a:lnTo>
                <a:cubicBezTo>
                  <a:pt x="11683603" y="5562005"/>
                  <a:pt x="11270456" y="6036469"/>
                  <a:pt x="10896600" y="6076950"/>
                </a:cubicBezTo>
                <a:cubicBezTo>
                  <a:pt x="10398125" y="6130925"/>
                  <a:pt x="10042525" y="5673725"/>
                  <a:pt x="9505950" y="5695950"/>
                </a:cubicBezTo>
                <a:cubicBezTo>
                  <a:pt x="8969375" y="5718175"/>
                  <a:pt x="8382000" y="6197600"/>
                  <a:pt x="7677150" y="6210300"/>
                </a:cubicBezTo>
                <a:cubicBezTo>
                  <a:pt x="6972300" y="6223000"/>
                  <a:pt x="5975350" y="5765800"/>
                  <a:pt x="5276850" y="5772150"/>
                </a:cubicBezTo>
                <a:cubicBezTo>
                  <a:pt x="4578350" y="5778500"/>
                  <a:pt x="4130675" y="6283325"/>
                  <a:pt x="3486150" y="6248400"/>
                </a:cubicBezTo>
                <a:cubicBezTo>
                  <a:pt x="2841625" y="6213475"/>
                  <a:pt x="2044700" y="5607050"/>
                  <a:pt x="1409700" y="5562600"/>
                </a:cubicBezTo>
                <a:cubicBezTo>
                  <a:pt x="933450" y="5529263"/>
                  <a:pt x="391120" y="5594152"/>
                  <a:pt x="3721" y="5769322"/>
                </a:cubicBezTo>
                <a:lnTo>
                  <a:pt x="0" y="5771157"/>
                </a:lnTo>
                <a:lnTo>
                  <a:pt x="0" y="0"/>
                </a:lnTo>
                <a:close/>
              </a:path>
            </a:pathLst>
          </a:custGeom>
          <a:solidFill>
            <a:srgbClr val="1279EF">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华康俪金黑W8(P)" panose="020B0800000000000000" charset="-122"/>
              <a:ea typeface="华康俪金黑W8(P)" panose="020B0800000000000000" charset="-122"/>
            </a:endParaRPr>
          </a:p>
        </p:txBody>
      </p:sp>
      <p:sp>
        <p:nvSpPr>
          <p:cNvPr id="10" name="任意多边形: 形状 9"/>
          <p:cNvSpPr/>
          <p:nvPr/>
        </p:nvSpPr>
        <p:spPr>
          <a:xfrm>
            <a:off x="0" y="0"/>
            <a:ext cx="12192000" cy="6054187"/>
          </a:xfrm>
          <a:custGeom>
            <a:avLst/>
            <a:gdLst>
              <a:gd name="connsiteX0" fmla="*/ 0 w 12192000"/>
              <a:gd name="connsiteY0" fmla="*/ 0 h 6250131"/>
              <a:gd name="connsiteX1" fmla="*/ 12192000 w 12192000"/>
              <a:gd name="connsiteY1" fmla="*/ 0 h 6250131"/>
              <a:gd name="connsiteX2" fmla="*/ 12192000 w 12192000"/>
              <a:gd name="connsiteY2" fmla="*/ 5368255 h 6250131"/>
              <a:gd name="connsiteX3" fmla="*/ 12091839 w 12192000"/>
              <a:gd name="connsiteY3" fmla="*/ 5400973 h 6250131"/>
              <a:gd name="connsiteX4" fmla="*/ 10896600 w 12192000"/>
              <a:gd name="connsiteY4" fmla="*/ 6076950 h 6250131"/>
              <a:gd name="connsiteX5" fmla="*/ 9505950 w 12192000"/>
              <a:gd name="connsiteY5" fmla="*/ 5695950 h 6250131"/>
              <a:gd name="connsiteX6" fmla="*/ 7677150 w 12192000"/>
              <a:gd name="connsiteY6" fmla="*/ 6210300 h 6250131"/>
              <a:gd name="connsiteX7" fmla="*/ 5276850 w 12192000"/>
              <a:gd name="connsiteY7" fmla="*/ 5772150 h 6250131"/>
              <a:gd name="connsiteX8" fmla="*/ 3486150 w 12192000"/>
              <a:gd name="connsiteY8" fmla="*/ 6248400 h 6250131"/>
              <a:gd name="connsiteX9" fmla="*/ 1409700 w 12192000"/>
              <a:gd name="connsiteY9" fmla="*/ 5562600 h 6250131"/>
              <a:gd name="connsiteX10" fmla="*/ 3721 w 12192000"/>
              <a:gd name="connsiteY10" fmla="*/ 5769322 h 6250131"/>
              <a:gd name="connsiteX11" fmla="*/ 0 w 12192000"/>
              <a:gd name="connsiteY11" fmla="*/ 5771157 h 6250131"/>
              <a:gd name="connsiteX12" fmla="*/ 0 w 12192000"/>
              <a:gd name="connsiteY12" fmla="*/ 0 h 625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250131">
                <a:moveTo>
                  <a:pt x="0" y="0"/>
                </a:moveTo>
                <a:lnTo>
                  <a:pt x="12192000" y="0"/>
                </a:lnTo>
                <a:lnTo>
                  <a:pt x="12192000" y="5368255"/>
                </a:lnTo>
                <a:lnTo>
                  <a:pt x="12091839" y="5400973"/>
                </a:lnTo>
                <a:cubicBezTo>
                  <a:pt x="11683603" y="5562005"/>
                  <a:pt x="11270456" y="6036469"/>
                  <a:pt x="10896600" y="6076950"/>
                </a:cubicBezTo>
                <a:cubicBezTo>
                  <a:pt x="10398125" y="6130925"/>
                  <a:pt x="10042525" y="5673725"/>
                  <a:pt x="9505950" y="5695950"/>
                </a:cubicBezTo>
                <a:cubicBezTo>
                  <a:pt x="8969375" y="5718175"/>
                  <a:pt x="8382000" y="6197600"/>
                  <a:pt x="7677150" y="6210300"/>
                </a:cubicBezTo>
                <a:cubicBezTo>
                  <a:pt x="6972300" y="6223000"/>
                  <a:pt x="5975350" y="5765800"/>
                  <a:pt x="5276850" y="5772150"/>
                </a:cubicBezTo>
                <a:cubicBezTo>
                  <a:pt x="4578350" y="5778500"/>
                  <a:pt x="4130675" y="6283325"/>
                  <a:pt x="3486150" y="6248400"/>
                </a:cubicBezTo>
                <a:cubicBezTo>
                  <a:pt x="2841625" y="6213475"/>
                  <a:pt x="2044700" y="5607050"/>
                  <a:pt x="1409700" y="5562600"/>
                </a:cubicBezTo>
                <a:cubicBezTo>
                  <a:pt x="933450" y="5529263"/>
                  <a:pt x="391120" y="5594152"/>
                  <a:pt x="3721" y="5769322"/>
                </a:cubicBezTo>
                <a:lnTo>
                  <a:pt x="0" y="5771157"/>
                </a:lnTo>
                <a:lnTo>
                  <a:pt x="0" y="0"/>
                </a:lnTo>
                <a:close/>
              </a:path>
            </a:pathLst>
          </a:cu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华康俪金黑W8(P)" panose="020B0800000000000000" charset="-122"/>
              <a:ea typeface="华康俪金黑W8(P)" panose="020B0800000000000000" charset="-122"/>
            </a:endParaRPr>
          </a:p>
        </p:txBody>
      </p:sp>
      <p:sp>
        <p:nvSpPr>
          <p:cNvPr id="18" name="文本框 17"/>
          <p:cNvSpPr txBox="1"/>
          <p:nvPr/>
        </p:nvSpPr>
        <p:spPr>
          <a:xfrm>
            <a:off x="725335" y="1335945"/>
            <a:ext cx="10741607" cy="1445260"/>
          </a:xfrm>
          <a:prstGeom prst="rect">
            <a:avLst/>
          </a:prstGeom>
          <a:noFill/>
        </p:spPr>
        <p:txBody>
          <a:bodyPr wrap="square" rtlCol="0">
            <a:spAutoFit/>
          </a:bodyPr>
          <a:lstStyle>
            <a:defPPr>
              <a:defRPr lang="zh-CN"/>
            </a:defPPr>
            <a:lvl1pPr>
              <a:defRPr sz="8800">
                <a:solidFill>
                  <a:schemeClr val="bg1">
                    <a:alpha val="13000"/>
                  </a:schemeClr>
                </a:solidFill>
                <a:latin typeface="Bahnschrift SemiBold Condensed" panose="020B0502040204020203" pitchFamily="34" charset="0"/>
                <a:ea typeface="思源黑体 CN Heavy" panose="020B0A00000000000000" pitchFamily="34" charset="-122"/>
                <a:cs typeface="阿里巴巴普惠体 Heavy" panose="00020600040101010101" pitchFamily="18" charset="-122"/>
              </a:defRPr>
            </a:lvl1pPr>
          </a:lstStyle>
          <a:p>
            <a:pPr algn="l"/>
            <a:r>
              <a:rPr lang="en-US" altLang="zh-CN" spc="-150" dirty="0">
                <a:solidFill>
                  <a:schemeClr val="bg1">
                    <a:alpha val="8000"/>
                  </a:schemeClr>
                </a:solidFill>
                <a:latin typeface="华康俪金黑W8(P)" panose="020B0800000000000000" charset="-122"/>
                <a:ea typeface="华康俪金黑W8(P)" panose="020B0800000000000000" charset="-122"/>
                <a:cs typeface="阿里巴巴普惠体 Medium" panose="00020600040101010101" pitchFamily="18" charset="-122"/>
              </a:rPr>
              <a:t>INSPIRATION</a:t>
            </a:r>
            <a:endParaRPr lang="en-US" altLang="zh-CN" spc="-150" dirty="0">
              <a:solidFill>
                <a:schemeClr val="bg1">
                  <a:alpha val="8000"/>
                </a:schemeClr>
              </a:solidFill>
              <a:latin typeface="华康俪金黑W8(P)" panose="020B0800000000000000" charset="-122"/>
              <a:ea typeface="华康俪金黑W8(P)" panose="020B0800000000000000" charset="-122"/>
              <a:cs typeface="阿里巴巴普惠体 Medium" panose="00020600040101010101" pitchFamily="18" charset="-122"/>
            </a:endParaRPr>
          </a:p>
        </p:txBody>
      </p:sp>
      <p:sp>
        <p:nvSpPr>
          <p:cNvPr id="19" name="文本框 18"/>
          <p:cNvSpPr txBox="1"/>
          <p:nvPr/>
        </p:nvSpPr>
        <p:spPr>
          <a:xfrm flipH="1">
            <a:off x="700570" y="1119769"/>
            <a:ext cx="3649007" cy="829945"/>
          </a:xfrm>
          <a:prstGeom prst="rect">
            <a:avLst/>
          </a:prstGeom>
          <a:noFill/>
        </p:spPr>
        <p:txBody>
          <a:bodyPr wrap="square" rtlCol="0">
            <a:spAutoFit/>
          </a:bodyPr>
          <a:lstStyle>
            <a:defPPr>
              <a:defRPr lang="zh-CN"/>
            </a:defPPr>
            <a:lvl1pPr>
              <a:defRPr sz="4800">
                <a:solidFill>
                  <a:schemeClr val="bg1"/>
                </a:solidFill>
                <a:latin typeface="Bahnschrift SemiBold Condensed" panose="020B0502040204020203" pitchFamily="34" charset="0"/>
                <a:ea typeface="思源黑体 CN Heavy" panose="020B0A00000000000000" pitchFamily="34" charset="-122"/>
                <a:cs typeface="阿里巴巴普惠体 Heavy" panose="00020600040101010101" pitchFamily="18" charset="-122"/>
              </a:defRPr>
            </a:lvl1pPr>
          </a:lstStyle>
          <a:p>
            <a:pPr algn="l"/>
            <a:r>
              <a:rPr lang="zh-CN" altLang="en-US" dirty="0">
                <a:latin typeface="华康俪金黑W8(P)" panose="020B0800000000000000" charset="-122"/>
                <a:ea typeface="华康俪金黑W8(P)" panose="020B0800000000000000" charset="-122"/>
                <a:cs typeface="包图简圆体" panose="02010601030101010101" charset="-122"/>
              </a:rPr>
              <a:t>一、</a:t>
            </a:r>
            <a:endParaRPr lang="zh-CN" altLang="en-US" dirty="0">
              <a:latin typeface="华康俪金黑W8(P)" panose="020B0800000000000000" charset="-122"/>
              <a:ea typeface="华康俪金黑W8(P)" panose="020B0800000000000000" charset="-122"/>
              <a:cs typeface="包图简圆体" panose="02010601030101010101" charset="-122"/>
            </a:endParaRPr>
          </a:p>
        </p:txBody>
      </p:sp>
      <p:sp>
        <p:nvSpPr>
          <p:cNvPr id="20" name="文本框 19"/>
          <p:cNvSpPr txBox="1"/>
          <p:nvPr/>
        </p:nvSpPr>
        <p:spPr>
          <a:xfrm>
            <a:off x="725170" y="1737360"/>
            <a:ext cx="6014085" cy="1715770"/>
          </a:xfrm>
          <a:prstGeom prst="rect">
            <a:avLst/>
          </a:prstGeom>
          <a:noFill/>
        </p:spPr>
        <p:txBody>
          <a:bodyPr wrap="square" rtlCol="0">
            <a:spAutoFit/>
          </a:bodyPr>
          <a:lstStyle>
            <a:defPPr>
              <a:defRPr lang="zh-CN"/>
            </a:defPPr>
            <a:lvl1pPr algn="dist">
              <a:defRPr sz="4800" spc="600">
                <a:gradFill>
                  <a:gsLst>
                    <a:gs pos="0">
                      <a:srgbClr val="4C507D"/>
                    </a:gs>
                    <a:gs pos="54000">
                      <a:srgbClr val="6C72C2"/>
                    </a:gs>
                    <a:gs pos="100000">
                      <a:srgbClr val="A9AEDB"/>
                    </a:gs>
                  </a:gsLst>
                  <a:lin ang="0" scaled="0"/>
                </a:gra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defRPr>
            </a:lvl1pPr>
          </a:lstStyle>
          <a:p>
            <a:pPr>
              <a:lnSpc>
                <a:spcPct val="120000"/>
              </a:lnSpc>
            </a:pPr>
            <a:r>
              <a:rPr lang="zh-CN" altLang="en-US" sz="8800" spc="300" dirty="0">
                <a:solidFill>
                  <a:schemeClr val="bg1"/>
                </a:solidFill>
                <a:latin typeface="华康俪金黑W8(P)" panose="020B0800000000000000" charset="-122"/>
                <a:ea typeface="华康俪金黑W8(P)" panose="020B0800000000000000" charset="-122"/>
                <a:cs typeface="阿里巴巴普惠体 Medium" panose="00020600040101010101" pitchFamily="18" charset="-122"/>
              </a:rPr>
              <a:t>灵感及思路</a:t>
            </a:r>
            <a:endParaRPr lang="zh-CN" altLang="en-US" sz="8800" spc="300" dirty="0">
              <a:solidFill>
                <a:schemeClr val="bg1"/>
              </a:solidFill>
              <a:latin typeface="华康俪金黑W8(P)" panose="020B0800000000000000" charset="-122"/>
              <a:ea typeface="华康俪金黑W8(P)" panose="020B0800000000000000" charset="-122"/>
              <a:cs typeface="阿里巴巴普惠体 Medium" panose="00020600040101010101" pitchFamily="18" charset="-122"/>
            </a:endParaRPr>
          </a:p>
        </p:txBody>
      </p:sp>
      <p:sp>
        <p:nvSpPr>
          <p:cNvPr id="21" name="矩形 20"/>
          <p:cNvSpPr/>
          <p:nvPr/>
        </p:nvSpPr>
        <p:spPr>
          <a:xfrm>
            <a:off x="848360" y="3671570"/>
            <a:ext cx="583946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华康俪金黑W8(P)" panose="020B0800000000000000" charset="-122"/>
              <a:ea typeface="华康俪金黑W8(P)" panose="020B0800000000000000" charset="-122"/>
            </a:endParaRPr>
          </a:p>
        </p:txBody>
      </p:sp>
      <p:sp>
        <p:nvSpPr>
          <p:cNvPr id="22" name="文本框 21"/>
          <p:cNvSpPr txBox="1"/>
          <p:nvPr/>
        </p:nvSpPr>
        <p:spPr>
          <a:xfrm>
            <a:off x="725170" y="4093845"/>
            <a:ext cx="6142990" cy="829945"/>
          </a:xfrm>
          <a:prstGeom prst="rect">
            <a:avLst/>
          </a:prstGeom>
          <a:noFill/>
        </p:spPr>
        <p:txBody>
          <a:bodyPr wrap="square">
            <a:spAutoFit/>
          </a:bodyPr>
          <a:lstStyle/>
          <a:p>
            <a:pPr>
              <a:lnSpc>
                <a:spcPct val="150000"/>
              </a:lnSpc>
            </a:pPr>
            <a:r>
              <a:rPr lang="zh-CN" altLang="en-US" sz="1600" spc="12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rPr>
              <a:t>惊叹于</a:t>
            </a:r>
            <a:r>
              <a:rPr lang="en-US" altLang="zh-CN" sz="1600" spc="12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rPr>
              <a:t> VSCode </a:t>
            </a:r>
            <a:r>
              <a:rPr lang="zh-CN" altLang="en-US" sz="1600" spc="12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rPr>
              <a:t>代码分享插件</a:t>
            </a:r>
            <a:r>
              <a:rPr lang="en-US" altLang="zh-CN" sz="1600" spc="12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rPr>
              <a:t>“CodeSnap”</a:t>
            </a:r>
            <a:r>
              <a:rPr lang="zh-CN" altLang="en-US" sz="1600" spc="12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rPr>
              <a:t>的便捷代码分享，结合生活中对于</a:t>
            </a:r>
            <a:r>
              <a:rPr lang="en-US" altLang="zh-CN" sz="1600" spc="12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rPr>
              <a:t> AI </a:t>
            </a:r>
            <a:r>
              <a:rPr lang="zh-CN" altLang="en-US" sz="1600" spc="12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rPr>
              <a:t>的需求与实际问题产生项目思路。</a:t>
            </a:r>
            <a:endParaRPr lang="zh-CN" altLang="en-US" sz="1600" spc="12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endParaRPr>
          </a:p>
        </p:txBody>
      </p:sp>
      <p:sp>
        <p:nvSpPr>
          <p:cNvPr id="24" name="椭圆 23"/>
          <p:cNvSpPr/>
          <p:nvPr/>
        </p:nvSpPr>
        <p:spPr>
          <a:xfrm>
            <a:off x="11224393" y="732460"/>
            <a:ext cx="539386" cy="539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康俪金黑W8(P)" panose="020B0800000000000000" charset="-122"/>
              <a:ea typeface="华康俪金黑W8(P)" panose="020B0800000000000000" charset="-122"/>
            </a:endParaRPr>
          </a:p>
        </p:txBody>
      </p:sp>
      <p:cxnSp>
        <p:nvCxnSpPr>
          <p:cNvPr id="25" name="直接连接符 24"/>
          <p:cNvCxnSpPr/>
          <p:nvPr/>
        </p:nvCxnSpPr>
        <p:spPr>
          <a:xfrm flipH="1">
            <a:off x="11494086" y="1379505"/>
            <a:ext cx="0" cy="10136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1227387" y="2443986"/>
            <a:ext cx="533398" cy="2120900"/>
          </a:xfrm>
          <a:prstGeom prst="rect">
            <a:avLst/>
          </a:prstGeom>
          <a:noFill/>
        </p:spPr>
        <p:txBody>
          <a:bodyPr wrap="square" rtlCol="0">
            <a:spAutoFit/>
          </a:bodyPr>
          <a:lstStyle>
            <a:defPPr>
              <a:defRPr lang="zh-CN"/>
            </a:defPPr>
            <a:lvl1pPr algn="dist">
              <a:lnSpc>
                <a:spcPct val="120000"/>
              </a:lnSpc>
              <a:defRPr sz="2200" spc="300">
                <a:solidFill>
                  <a:srgbClr val="1279EF"/>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pPr algn="ctr"/>
            <a:r>
              <a:rPr lang="zh-CN" altLang="en-US" dirty="0">
                <a:solidFill>
                  <a:schemeClr val="bg1"/>
                </a:solidFill>
                <a:latin typeface="华康俪金黑W8(P)" panose="020B0800000000000000" charset="-122"/>
                <a:ea typeface="华康俪金黑W8(P)" panose="020B0800000000000000" charset="-122"/>
              </a:rPr>
              <a:t>灵感及思路</a:t>
            </a:r>
            <a:endParaRPr lang="zh-CN" altLang="en-US" dirty="0">
              <a:solidFill>
                <a:schemeClr val="bg1"/>
              </a:solidFill>
              <a:latin typeface="华康俪金黑W8(P)" panose="020B0800000000000000" charset="-122"/>
              <a:ea typeface="华康俪金黑W8(P)" panose="020B0800000000000000" charset="-122"/>
            </a:endParaRPr>
          </a:p>
        </p:txBody>
      </p:sp>
      <p:sp>
        <p:nvSpPr>
          <p:cNvPr id="27" name="文本框 26"/>
          <p:cNvSpPr txBox="1"/>
          <p:nvPr/>
        </p:nvSpPr>
        <p:spPr>
          <a:xfrm flipH="1">
            <a:off x="11254346" y="814020"/>
            <a:ext cx="495684" cy="400110"/>
          </a:xfrm>
          <a:prstGeom prst="rect">
            <a:avLst/>
          </a:prstGeom>
          <a:noFill/>
        </p:spPr>
        <p:txBody>
          <a:bodyPr wrap="square" rtlCol="0">
            <a:spAutoFit/>
          </a:bodyPr>
          <a:lstStyle>
            <a:defPPr>
              <a:defRPr lang="zh-CN"/>
            </a:defPPr>
            <a:lvl1pPr algn="dist">
              <a:defRPr sz="200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r>
              <a:rPr lang="en-US" altLang="zh-CN" dirty="0">
                <a:solidFill>
                  <a:srgbClr val="1279EF"/>
                </a:solidFill>
                <a:latin typeface="华康俪金黑W8(P)" panose="020B0800000000000000" charset="-122"/>
                <a:ea typeface="华康俪金黑W8(P)" panose="020B0800000000000000" charset="-122"/>
              </a:rPr>
              <a:t>01</a:t>
            </a:r>
            <a:endParaRPr lang="en-US" altLang="zh-CN" dirty="0">
              <a:solidFill>
                <a:srgbClr val="1279EF"/>
              </a:solidFill>
              <a:latin typeface="华康俪金黑W8(P)" panose="020B0800000000000000" charset="-122"/>
              <a:ea typeface="华康俪金黑W8(P)" panose="020B0800000000000000"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p:cNvSpPr/>
          <p:nvPr/>
        </p:nvSpPr>
        <p:spPr>
          <a:xfrm>
            <a:off x="255454" y="322948"/>
            <a:ext cx="539386" cy="539386"/>
          </a:xfrm>
          <a:prstGeom prst="ellipse">
            <a:avLst/>
          </a:prstGeom>
          <a:solidFill>
            <a:srgbClr val="1279EF"/>
          </a:solidFill>
          <a:ln w="12700"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康俪金黑W8(P)" panose="020B0800000000000000" charset="-122"/>
              <a:ea typeface="华康俪金黑W8(P)" panose="020B0800000000000000" charset="-122"/>
            </a:endParaRPr>
          </a:p>
        </p:txBody>
      </p:sp>
      <p:sp>
        <p:nvSpPr>
          <p:cNvPr id="31" name="文本框 30"/>
          <p:cNvSpPr txBox="1"/>
          <p:nvPr/>
        </p:nvSpPr>
        <p:spPr>
          <a:xfrm>
            <a:off x="913130" y="252730"/>
            <a:ext cx="1675765" cy="497205"/>
          </a:xfrm>
          <a:prstGeom prst="rect">
            <a:avLst/>
          </a:prstGeom>
          <a:noFill/>
        </p:spPr>
        <p:txBody>
          <a:bodyPr wrap="square" rtlCol="0">
            <a:spAutoFit/>
          </a:bodyPr>
          <a:lstStyle>
            <a:defPPr>
              <a:defRPr lang="zh-CN"/>
            </a:defPPr>
            <a:lvl1pPr algn="dist">
              <a:lnSpc>
                <a:spcPct val="120000"/>
              </a:lnSpc>
              <a:defRPr sz="2200" b="1" spc="300">
                <a:solidFill>
                  <a:srgbClr val="1279EF"/>
                </a:solidFill>
                <a:latin typeface="微软雅黑" panose="020B0503020204020204" pitchFamily="34" charset="-122"/>
                <a:ea typeface="微软雅黑" panose="020B0503020204020204" pitchFamily="34" charset="-122"/>
                <a:cs typeface="阿里巴巴普惠体 Medium" panose="00020600040101010101" pitchFamily="18" charset="-122"/>
              </a:defRPr>
            </a:lvl1pPr>
          </a:lstStyle>
          <a:p>
            <a:r>
              <a:rPr lang="zh-CN" altLang="en-US" dirty="0">
                <a:latin typeface="华康俪金黑W8(P)" panose="020B0800000000000000" charset="-122"/>
                <a:ea typeface="华康俪金黑W8(P)" panose="020B0800000000000000" charset="-122"/>
                <a:sym typeface="+mn-ea"/>
              </a:rPr>
              <a:t>问题分析</a:t>
            </a:r>
            <a:endParaRPr lang="zh-CN" altLang="en-US" dirty="0">
              <a:latin typeface="华康俪金黑W8(P)" panose="020B0800000000000000" charset="-122"/>
              <a:ea typeface="华康俪金黑W8(P)" panose="020B0800000000000000" charset="-122"/>
              <a:sym typeface="+mn-ea"/>
            </a:endParaRPr>
          </a:p>
        </p:txBody>
      </p:sp>
      <p:sp>
        <p:nvSpPr>
          <p:cNvPr id="32" name="文本框 31"/>
          <p:cNvSpPr txBox="1"/>
          <p:nvPr/>
        </p:nvSpPr>
        <p:spPr>
          <a:xfrm flipH="1">
            <a:off x="276574" y="392586"/>
            <a:ext cx="497146" cy="398780"/>
          </a:xfrm>
          <a:prstGeom prst="rect">
            <a:avLst/>
          </a:prstGeom>
          <a:noFill/>
        </p:spPr>
        <p:txBody>
          <a:bodyPr wrap="square" rtlCol="0">
            <a:spAutoFit/>
          </a:bodyPr>
          <a:lstStyle>
            <a:defPPr>
              <a:defRPr lang="zh-CN"/>
            </a:defPPr>
            <a:lvl1pPr algn="dist">
              <a:defRPr sz="200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r>
              <a:rPr lang="en-US" altLang="zh-CN" dirty="0">
                <a:latin typeface="华康俪金黑W8(P)" panose="020B0800000000000000" charset="-122"/>
                <a:ea typeface="华康俪金黑W8(P)" panose="020B0800000000000000" charset="-122"/>
              </a:rPr>
              <a:t>01</a:t>
            </a:r>
            <a:endParaRPr lang="en-US" altLang="zh-CN" dirty="0">
              <a:latin typeface="华康俪金黑W8(P)" panose="020B0800000000000000" charset="-122"/>
              <a:ea typeface="华康俪金黑W8(P)" panose="020B0800000000000000" charset="-122"/>
            </a:endParaRPr>
          </a:p>
        </p:txBody>
      </p:sp>
      <p:sp>
        <p:nvSpPr>
          <p:cNvPr id="34" name="文本框 33"/>
          <p:cNvSpPr txBox="1"/>
          <p:nvPr/>
        </p:nvSpPr>
        <p:spPr>
          <a:xfrm>
            <a:off x="932463" y="594364"/>
            <a:ext cx="2003643" cy="306705"/>
          </a:xfrm>
          <a:prstGeom prst="rect">
            <a:avLst/>
          </a:prstGeom>
        </p:spPr>
        <p:txBody>
          <a:bodyPr wrap="square">
            <a:spAutoFit/>
          </a:bodyPr>
          <a:lstStyle/>
          <a:p>
            <a:pPr algn="dist"/>
            <a:r>
              <a:rPr lang="en-US" altLang="zh-CN" sz="1400" dirty="0">
                <a:solidFill>
                  <a:srgbClr val="1279EF"/>
                </a:solidFill>
                <a:latin typeface="华康俪金黑W8(P)" panose="020B0800000000000000" charset="-122"/>
                <a:ea typeface="华康俪金黑W8(P)" panose="020B0800000000000000" charset="-122"/>
                <a:cs typeface="阿里巴巴普惠体" panose="00020600040101010101" pitchFamily="18" charset="-122"/>
              </a:rPr>
              <a:t>PROBLEMS</a:t>
            </a:r>
            <a:r>
              <a:rPr lang="zh-CN" altLang="en-US" sz="1400" dirty="0">
                <a:solidFill>
                  <a:srgbClr val="1279EF"/>
                </a:solidFill>
                <a:latin typeface="华康俪金黑W8(P)" panose="020B0800000000000000" charset="-122"/>
                <a:ea typeface="华康俪金黑W8(P)" panose="020B0800000000000000" charset="-122"/>
                <a:cs typeface="阿里巴巴普惠体" panose="00020600040101010101" pitchFamily="18" charset="-122"/>
              </a:rPr>
              <a:t> ANALYSIS</a:t>
            </a:r>
            <a:endParaRPr lang="zh-CN" altLang="en-US" sz="1400" dirty="0">
              <a:solidFill>
                <a:srgbClr val="1279EF"/>
              </a:solidFill>
              <a:latin typeface="华康俪金黑W8(P)" panose="020B0800000000000000" charset="-122"/>
              <a:ea typeface="华康俪金黑W8(P)" panose="020B0800000000000000" charset="-122"/>
            </a:endParaRPr>
          </a:p>
        </p:txBody>
      </p:sp>
      <p:sp>
        <p:nvSpPr>
          <p:cNvPr id="15" name="矩形 14"/>
          <p:cNvSpPr/>
          <p:nvPr/>
        </p:nvSpPr>
        <p:spPr>
          <a:xfrm>
            <a:off x="0" y="6535053"/>
            <a:ext cx="12192000" cy="322948"/>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4" name="文本框 3"/>
          <p:cNvSpPr txBox="1"/>
          <p:nvPr/>
        </p:nvSpPr>
        <p:spPr>
          <a:xfrm>
            <a:off x="8841740" y="286385"/>
            <a:ext cx="3344545" cy="575945"/>
          </a:xfrm>
          <a:prstGeom prst="rect">
            <a:avLst/>
          </a:prstGeom>
          <a:noFill/>
        </p:spPr>
        <p:txBody>
          <a:bodyPr wrap="square">
            <a:sp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lnSpc>
                <a:spcPct val="150000"/>
              </a:lnSpc>
            </a:pP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“AISnap”——</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智能格式转换平台、便捷分享</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工具</a:t>
            </a:r>
            <a:endPar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endParaRPr>
          </a:p>
        </p:txBody>
      </p:sp>
      <p:sp>
        <p:nvSpPr>
          <p:cNvPr id="24" name="矩形 23"/>
          <p:cNvSpPr/>
          <p:nvPr/>
        </p:nvSpPr>
        <p:spPr>
          <a:xfrm>
            <a:off x="9105265" y="370840"/>
            <a:ext cx="3086735" cy="295275"/>
          </a:xfrm>
          <a:prstGeom prst="rect">
            <a:avLst/>
          </a:prstGeom>
          <a:solidFill>
            <a:srgbClr val="8096B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5" name="矩形 24"/>
          <p:cNvSpPr/>
          <p:nvPr/>
        </p:nvSpPr>
        <p:spPr>
          <a:xfrm>
            <a:off x="9144000" y="328930"/>
            <a:ext cx="3058795" cy="295275"/>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6" name="文本框 25"/>
          <p:cNvSpPr txBox="1"/>
          <p:nvPr/>
        </p:nvSpPr>
        <p:spPr>
          <a:xfrm>
            <a:off x="9144000" y="290830"/>
            <a:ext cx="3131185" cy="333375"/>
          </a:xfrm>
          <a:prstGeom prst="rect">
            <a:avLst/>
          </a:prstGeom>
          <a:noFill/>
        </p:spPr>
        <p:txBody>
          <a:bodyPr wrap="square">
            <a:sp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lnSpc>
                <a:spcPct val="150000"/>
              </a:lnSpc>
            </a:pP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校园</a:t>
            </a: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e</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站</a:t>
            </a: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校园智联生活平台</a:t>
            </a:r>
            <a:endParaRPr lang="zh-CN" altLang="en-US" sz="1050" dirty="0">
              <a:solidFill>
                <a:schemeClr val="bg1"/>
              </a:solidFill>
              <a:latin typeface="华康俪金黑W8(P)" panose="020B0800000000000000" charset="-122"/>
              <a:ea typeface="华康俪金黑W8(P)" panose="020B0800000000000000" charset="-122"/>
              <a:cs typeface="华康俪金黑W8(P)" panose="020B0800000000000000" charset="-122"/>
            </a:endParaRPr>
          </a:p>
        </p:txBody>
      </p:sp>
      <p:sp>
        <p:nvSpPr>
          <p:cNvPr id="27" name="矩形 26"/>
          <p:cNvSpPr/>
          <p:nvPr/>
        </p:nvSpPr>
        <p:spPr>
          <a:xfrm>
            <a:off x="8642350" y="370840"/>
            <a:ext cx="3549650" cy="295275"/>
          </a:xfrm>
          <a:prstGeom prst="rect">
            <a:avLst/>
          </a:prstGeom>
          <a:solidFill>
            <a:srgbClr val="8096B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8" name="矩形 27"/>
          <p:cNvSpPr/>
          <p:nvPr/>
        </p:nvSpPr>
        <p:spPr>
          <a:xfrm>
            <a:off x="8267065" y="328930"/>
            <a:ext cx="3935730" cy="336550"/>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33" name="文本框 32"/>
          <p:cNvSpPr txBox="1"/>
          <p:nvPr/>
        </p:nvSpPr>
        <p:spPr>
          <a:xfrm>
            <a:off x="8178165" y="290830"/>
            <a:ext cx="4008120" cy="500380"/>
          </a:xfrm>
          <a:prstGeom prst="rect">
            <a:avLst/>
          </a:prstGeom>
          <a:noFill/>
        </p:spPr>
        <p:txBody>
          <a:bodyPr wrap="square">
            <a:no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lnSpc>
                <a:spcPct val="150000"/>
              </a:lnSpc>
            </a:pPr>
            <a:r>
              <a:rPr lang="en-US" altLang="zh-CN" sz="120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“AISnap”——</a:t>
            </a:r>
            <a:r>
              <a:rPr lang="zh-CN" altLang="en-US" sz="120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智能格式转换平台、便捷分享工具</a:t>
            </a:r>
            <a:endParaRPr lang="zh-CN" altLang="en-US" sz="120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endParaRPr>
          </a:p>
        </p:txBody>
      </p:sp>
      <p:pic>
        <p:nvPicPr>
          <p:cNvPr id="2" name="图片 1"/>
          <p:cNvPicPr>
            <a:picLocks noChangeAspect="1"/>
          </p:cNvPicPr>
          <p:nvPr/>
        </p:nvPicPr>
        <p:blipFill>
          <a:blip r:embed="rId1"/>
          <a:stretch>
            <a:fillRect/>
          </a:stretch>
        </p:blipFill>
        <p:spPr>
          <a:xfrm>
            <a:off x="961390" y="1945640"/>
            <a:ext cx="3002915" cy="4177665"/>
          </a:xfrm>
          <a:prstGeom prst="rect">
            <a:avLst/>
          </a:prstGeom>
          <a:ln>
            <a:solidFill>
              <a:srgbClr val="1279EF"/>
            </a:solidFill>
          </a:ln>
        </p:spPr>
      </p:pic>
      <p:sp>
        <p:nvSpPr>
          <p:cNvPr id="3" name="矩形 2"/>
          <p:cNvSpPr/>
          <p:nvPr/>
        </p:nvSpPr>
        <p:spPr>
          <a:xfrm>
            <a:off x="671195" y="2747010"/>
            <a:ext cx="3564890" cy="2085340"/>
          </a:xfrm>
          <a:prstGeom prst="rect">
            <a:avLst/>
          </a:prstGeom>
          <a:solidFill>
            <a:srgbClr val="1279EF">
              <a:alpha val="75000"/>
            </a:srgbClr>
          </a:solidFill>
          <a:ln>
            <a:solidFill>
              <a:srgbClr val="1279E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1" name="直接连接符 10"/>
          <p:cNvCxnSpPr/>
          <p:nvPr/>
        </p:nvCxnSpPr>
        <p:spPr>
          <a:xfrm flipH="1" flipV="1">
            <a:off x="3973195" y="2627630"/>
            <a:ext cx="264795" cy="121920"/>
          </a:xfrm>
          <a:prstGeom prst="line">
            <a:avLst/>
          </a:prstGeom>
          <a:ln w="31750"/>
        </p:spPr>
        <p:style>
          <a:lnRef idx="2">
            <a:schemeClr val="accent1"/>
          </a:lnRef>
          <a:fillRef idx="0">
            <a:srgbClr val="FFFFFF"/>
          </a:fillRef>
          <a:effectRef idx="0">
            <a:srgbClr val="FFFFFF"/>
          </a:effectRef>
          <a:fontRef idx="minor">
            <a:schemeClr val="tx1"/>
          </a:fontRef>
        </p:style>
      </p:cxnSp>
      <p:sp>
        <p:nvSpPr>
          <p:cNvPr id="12" name="文本框 11"/>
          <p:cNvSpPr txBox="1"/>
          <p:nvPr/>
        </p:nvSpPr>
        <p:spPr>
          <a:xfrm>
            <a:off x="1411605" y="3190240"/>
            <a:ext cx="2188210" cy="1198880"/>
          </a:xfrm>
          <a:prstGeom prst="rect">
            <a:avLst/>
          </a:prstGeom>
        </p:spPr>
        <p:txBody>
          <a:bodyPr wrap="square">
            <a:spAutoFit/>
          </a:bodyPr>
          <a:p>
            <a:pPr marL="0" indent="0"/>
            <a:r>
              <a:rPr lang="zh-CN" altLang="en-US" sz="3600" b="0" i="0">
                <a:solidFill>
                  <a:srgbClr val="F9FAFB"/>
                </a:solidFill>
                <a:latin typeface="华康俪金黑W8(P)" panose="020B0800000000000000" charset="-122"/>
                <a:ea typeface="华康俪金黑W8(P)" panose="020B0800000000000000" charset="-122"/>
              </a:rPr>
              <a:t>格式复制</a:t>
            </a:r>
            <a:endParaRPr lang="zh-CN" altLang="en-US" sz="3600" b="0" i="0">
              <a:solidFill>
                <a:srgbClr val="F9FAFB"/>
              </a:solidFill>
              <a:latin typeface="华康俪金黑W8(P)" panose="020B0800000000000000" charset="-122"/>
              <a:ea typeface="华康俪金黑W8(P)" panose="020B0800000000000000" charset="-122"/>
            </a:endParaRPr>
          </a:p>
          <a:p>
            <a:pPr marL="0" indent="0"/>
            <a:r>
              <a:rPr lang="zh-CN" altLang="en-US" sz="3600" b="0" i="0">
                <a:solidFill>
                  <a:srgbClr val="F9FAFB"/>
                </a:solidFill>
                <a:latin typeface="华康俪金黑W8(P)" panose="020B0800000000000000" charset="-122"/>
                <a:ea typeface="华康俪金黑W8(P)" panose="020B0800000000000000" charset="-122"/>
              </a:rPr>
              <a:t>混乱失序</a:t>
            </a:r>
            <a:endParaRPr lang="zh-CN" altLang="en-US" sz="3600" b="0" i="0">
              <a:solidFill>
                <a:srgbClr val="F9FAFB"/>
              </a:solidFill>
              <a:latin typeface="华康俪金黑W8(P)" panose="020B0800000000000000" charset="-122"/>
              <a:ea typeface="华康俪金黑W8(P)" panose="020B0800000000000000" charset="-122"/>
            </a:endParaRPr>
          </a:p>
        </p:txBody>
      </p:sp>
      <p:pic>
        <p:nvPicPr>
          <p:cNvPr id="13" name="图片 12" descr="通义对话截图"/>
          <p:cNvPicPr>
            <a:picLocks noChangeAspect="1"/>
          </p:cNvPicPr>
          <p:nvPr/>
        </p:nvPicPr>
        <p:blipFill>
          <a:blip r:embed="rId2"/>
          <a:stretch>
            <a:fillRect/>
          </a:stretch>
        </p:blipFill>
        <p:spPr>
          <a:xfrm>
            <a:off x="4617085" y="1903730"/>
            <a:ext cx="3002280" cy="4177665"/>
          </a:xfrm>
          <a:prstGeom prst="rect">
            <a:avLst/>
          </a:prstGeom>
          <a:ln>
            <a:solidFill>
              <a:srgbClr val="1279EF"/>
            </a:solidFill>
          </a:ln>
        </p:spPr>
      </p:pic>
      <p:pic>
        <p:nvPicPr>
          <p:cNvPr id="20" name="图片 19"/>
          <p:cNvPicPr>
            <a:picLocks noChangeAspect="1"/>
          </p:cNvPicPr>
          <p:nvPr/>
        </p:nvPicPr>
        <p:blipFill>
          <a:blip r:embed="rId3"/>
          <a:stretch>
            <a:fillRect/>
          </a:stretch>
        </p:blipFill>
        <p:spPr>
          <a:xfrm>
            <a:off x="8301355" y="1861820"/>
            <a:ext cx="3002280" cy="4203700"/>
          </a:xfrm>
          <a:prstGeom prst="rect">
            <a:avLst/>
          </a:prstGeom>
        </p:spPr>
      </p:pic>
      <p:sp>
        <p:nvSpPr>
          <p:cNvPr id="22" name="矩形 21"/>
          <p:cNvSpPr/>
          <p:nvPr/>
        </p:nvSpPr>
        <p:spPr>
          <a:xfrm>
            <a:off x="4331970" y="2747010"/>
            <a:ext cx="3564890" cy="2085340"/>
          </a:xfrm>
          <a:prstGeom prst="rect">
            <a:avLst/>
          </a:prstGeom>
          <a:solidFill>
            <a:srgbClr val="1279EF">
              <a:alpha val="75000"/>
            </a:srgbClr>
          </a:solidFill>
          <a:ln>
            <a:solidFill>
              <a:srgbClr val="1279E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3" name="直接连接符 22"/>
          <p:cNvCxnSpPr/>
          <p:nvPr/>
        </p:nvCxnSpPr>
        <p:spPr>
          <a:xfrm flipH="1" flipV="1">
            <a:off x="7633970" y="2627630"/>
            <a:ext cx="264795" cy="121920"/>
          </a:xfrm>
          <a:prstGeom prst="line">
            <a:avLst/>
          </a:prstGeom>
          <a:ln w="31750"/>
        </p:spPr>
        <p:style>
          <a:lnRef idx="2">
            <a:schemeClr val="accent1"/>
          </a:lnRef>
          <a:fillRef idx="0">
            <a:srgbClr val="FFFFFF"/>
          </a:fillRef>
          <a:effectRef idx="0">
            <a:srgbClr val="FFFFFF"/>
          </a:effectRef>
          <a:fontRef idx="minor">
            <a:schemeClr val="tx1"/>
          </a:fontRef>
        </p:style>
      </p:cxnSp>
      <p:sp>
        <p:nvSpPr>
          <p:cNvPr id="30" name="文本框 29"/>
          <p:cNvSpPr txBox="1"/>
          <p:nvPr/>
        </p:nvSpPr>
        <p:spPr>
          <a:xfrm>
            <a:off x="5072380" y="3190240"/>
            <a:ext cx="2188210" cy="1198880"/>
          </a:xfrm>
          <a:prstGeom prst="rect">
            <a:avLst/>
          </a:prstGeom>
        </p:spPr>
        <p:txBody>
          <a:bodyPr wrap="square">
            <a:spAutoFit/>
          </a:bodyPr>
          <a:p>
            <a:pPr marL="0" indent="0"/>
            <a:r>
              <a:rPr lang="zh-CN" altLang="en-US" sz="3600">
                <a:solidFill>
                  <a:srgbClr val="F9FAFB"/>
                </a:solidFill>
                <a:latin typeface="华康俪金黑W8(P)" panose="020B0800000000000000" charset="-122"/>
                <a:ea typeface="华康俪金黑W8(P)" panose="020B0800000000000000" charset="-122"/>
                <a:sym typeface="+mn-ea"/>
              </a:rPr>
              <a:t>样式导出身不由己</a:t>
            </a:r>
            <a:endParaRPr lang="zh-CN" altLang="en-US" sz="3600" b="0" i="0">
              <a:solidFill>
                <a:srgbClr val="F9FAFB"/>
              </a:solidFill>
              <a:latin typeface="华康俪金黑W8(P)" panose="020B0800000000000000" charset="-122"/>
              <a:ea typeface="华康俪金黑W8(P)" panose="020B0800000000000000" charset="-122"/>
            </a:endParaRPr>
          </a:p>
        </p:txBody>
      </p:sp>
      <p:sp>
        <p:nvSpPr>
          <p:cNvPr id="35" name="矩形 34"/>
          <p:cNvSpPr/>
          <p:nvPr/>
        </p:nvSpPr>
        <p:spPr>
          <a:xfrm>
            <a:off x="7994650" y="2747010"/>
            <a:ext cx="3564890" cy="2085340"/>
          </a:xfrm>
          <a:prstGeom prst="rect">
            <a:avLst/>
          </a:prstGeom>
          <a:solidFill>
            <a:srgbClr val="1279EF">
              <a:alpha val="75000"/>
            </a:srgbClr>
          </a:solidFill>
          <a:ln>
            <a:solidFill>
              <a:srgbClr val="1279E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6" name="直接连接符 35"/>
          <p:cNvCxnSpPr/>
          <p:nvPr/>
        </p:nvCxnSpPr>
        <p:spPr>
          <a:xfrm flipH="1" flipV="1">
            <a:off x="11296650" y="2627630"/>
            <a:ext cx="264795" cy="121920"/>
          </a:xfrm>
          <a:prstGeom prst="line">
            <a:avLst/>
          </a:prstGeom>
          <a:ln w="31750"/>
        </p:spPr>
        <p:style>
          <a:lnRef idx="2">
            <a:schemeClr val="accent1"/>
          </a:lnRef>
          <a:fillRef idx="0">
            <a:srgbClr val="FFFFFF"/>
          </a:fillRef>
          <a:effectRef idx="0">
            <a:srgbClr val="FFFFFF"/>
          </a:effectRef>
          <a:fontRef idx="minor">
            <a:schemeClr val="tx1"/>
          </a:fontRef>
        </p:style>
      </p:cxnSp>
      <p:sp>
        <p:nvSpPr>
          <p:cNvPr id="37" name="文本框 36"/>
          <p:cNvSpPr txBox="1"/>
          <p:nvPr/>
        </p:nvSpPr>
        <p:spPr>
          <a:xfrm>
            <a:off x="8735060" y="3190240"/>
            <a:ext cx="2188210" cy="1198880"/>
          </a:xfrm>
          <a:prstGeom prst="rect">
            <a:avLst/>
          </a:prstGeom>
        </p:spPr>
        <p:txBody>
          <a:bodyPr wrap="square">
            <a:spAutoFit/>
          </a:bodyPr>
          <a:p>
            <a:pPr marL="0" indent="0"/>
            <a:r>
              <a:rPr lang="zh-CN" altLang="en-US" sz="3600" b="0" i="0">
                <a:solidFill>
                  <a:srgbClr val="F9FAFB"/>
                </a:solidFill>
                <a:latin typeface="华康俪金黑W8(P)" panose="020B0800000000000000" charset="-122"/>
                <a:ea typeface="华康俪金黑W8(P)" panose="020B0800000000000000" charset="-122"/>
              </a:rPr>
              <a:t>文档分享隔阂低效</a:t>
            </a:r>
            <a:endParaRPr lang="zh-CN" altLang="en-US" sz="3600" b="0" i="0">
              <a:solidFill>
                <a:srgbClr val="F9FAFB"/>
              </a:solidFill>
              <a:latin typeface="华康俪金黑W8(P)" panose="020B0800000000000000" charset="-122"/>
              <a:ea typeface="华康俪金黑W8(P)" panose="020B0800000000000000" charset="-122"/>
            </a:endParaRPr>
          </a:p>
        </p:txBody>
      </p:sp>
      <p:sp>
        <p:nvSpPr>
          <p:cNvPr id="38" name="文本框 37"/>
          <p:cNvSpPr txBox="1"/>
          <p:nvPr/>
        </p:nvSpPr>
        <p:spPr>
          <a:xfrm flipH="1">
            <a:off x="911289" y="1005518"/>
            <a:ext cx="5374376" cy="645160"/>
          </a:xfrm>
          <a:prstGeom prst="rect">
            <a:avLst/>
          </a:prstGeom>
          <a:noFill/>
        </p:spPr>
        <p:txBody>
          <a:bodyPr wrap="square" rtlCol="0">
            <a:spAutoFit/>
          </a:bodyPr>
          <a:lstStyle/>
          <a:p>
            <a:r>
              <a:rPr lang="zh-CN" sz="36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三</a:t>
            </a:r>
            <a:r>
              <a:rPr lang="en-US" altLang="zh-CN" sz="36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 </a:t>
            </a:r>
            <a:r>
              <a:rPr lang="zh-CN" sz="36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大</a:t>
            </a:r>
            <a:r>
              <a:rPr lang="en-US" altLang="zh-CN" sz="36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 </a:t>
            </a:r>
            <a:r>
              <a:rPr lang="zh-CN" sz="36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痛</a:t>
            </a:r>
            <a:r>
              <a:rPr lang="en-US" altLang="zh-CN" sz="36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 </a:t>
            </a:r>
            <a:r>
              <a:rPr lang="zh-CN" sz="36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rPr>
              <a:t>点</a:t>
            </a:r>
            <a:endParaRPr lang="zh-CN" sz="3600" dirty="0">
              <a:solidFill>
                <a:srgbClr val="1279EF"/>
              </a:solidFill>
              <a:latin typeface="华康俪金黑W8(P)" panose="020B0800000000000000" charset="-122"/>
              <a:ea typeface="华康俪金黑W8(P)" panose="020B0800000000000000" charset="-122"/>
              <a:cs typeface="阿里巴巴普惠体 Medium" panose="00020600040101010101" pitchFamily="18" charset="-122"/>
            </a:endParaRPr>
          </a:p>
        </p:txBody>
      </p:sp>
      <p:sp>
        <p:nvSpPr>
          <p:cNvPr id="39" name="矩形 38"/>
          <p:cNvSpPr/>
          <p:nvPr/>
        </p:nvSpPr>
        <p:spPr>
          <a:xfrm>
            <a:off x="1010285" y="1650365"/>
            <a:ext cx="2265045" cy="130810"/>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p:nvPr/>
        </p:nvSpPr>
        <p:spPr>
          <a:xfrm>
            <a:off x="0" y="6535053"/>
            <a:ext cx="12192000" cy="322948"/>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64" name="文本框 63"/>
          <p:cNvSpPr txBox="1"/>
          <p:nvPr/>
        </p:nvSpPr>
        <p:spPr>
          <a:xfrm>
            <a:off x="912942" y="252615"/>
            <a:ext cx="1601658" cy="497205"/>
          </a:xfrm>
          <a:prstGeom prst="rect">
            <a:avLst/>
          </a:prstGeom>
          <a:noFill/>
        </p:spPr>
        <p:txBody>
          <a:bodyPr wrap="square" rtlCol="0">
            <a:spAutoFit/>
          </a:bodyPr>
          <a:lstStyle>
            <a:defPPr>
              <a:defRPr lang="zh-CN"/>
            </a:defPPr>
            <a:lvl1pPr algn="dist">
              <a:lnSpc>
                <a:spcPct val="120000"/>
              </a:lnSpc>
              <a:defRPr sz="2200" b="1" spc="300">
                <a:solidFill>
                  <a:srgbClr val="1279EF"/>
                </a:solidFill>
                <a:latin typeface="微软雅黑" panose="020B0503020204020204" pitchFamily="34" charset="-122"/>
                <a:ea typeface="微软雅黑" panose="020B0503020204020204" pitchFamily="34" charset="-122"/>
                <a:cs typeface="阿里巴巴普惠体 Medium" panose="00020600040101010101" pitchFamily="18" charset="-122"/>
              </a:defRPr>
            </a:lvl1pPr>
          </a:lstStyle>
          <a:p>
            <a:r>
              <a:rPr lang="zh-CN" altLang="en-US" dirty="0">
                <a:latin typeface="华康俪金黑W8(P)" panose="020B0800000000000000" charset="-122"/>
                <a:ea typeface="华康俪金黑W8(P)" panose="020B0800000000000000" charset="-122"/>
              </a:rPr>
              <a:t>特性对比</a:t>
            </a:r>
            <a:endParaRPr lang="zh-CN" altLang="en-US" dirty="0">
              <a:latin typeface="华康俪金黑W8(P)" panose="020B0800000000000000" charset="-122"/>
              <a:ea typeface="华康俪金黑W8(P)" panose="020B0800000000000000" charset="-122"/>
            </a:endParaRPr>
          </a:p>
        </p:txBody>
      </p:sp>
      <p:sp>
        <p:nvSpPr>
          <p:cNvPr id="66" name="文本框 65"/>
          <p:cNvSpPr txBox="1"/>
          <p:nvPr/>
        </p:nvSpPr>
        <p:spPr>
          <a:xfrm>
            <a:off x="923925" y="593725"/>
            <a:ext cx="3754120" cy="306705"/>
          </a:xfrm>
          <a:prstGeom prst="rect">
            <a:avLst/>
          </a:prstGeom>
        </p:spPr>
        <p:txBody>
          <a:bodyPr wrap="square">
            <a:spAutoFit/>
          </a:bodyPr>
          <a:lstStyle>
            <a:defPPr>
              <a:defRPr lang="zh-CN"/>
            </a:defPPr>
            <a:lvl1pPr algn="dist">
              <a:defRPr sz="1400">
                <a:solidFill>
                  <a:srgbClr val="1279EF"/>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dist"/>
            <a:r>
              <a:rPr lang="en-US" altLang="zh-CN" dirty="0">
                <a:latin typeface="华康俪金黑W8(P)" panose="020B0800000000000000" charset="-122"/>
                <a:ea typeface="华康俪金黑W8(P)" panose="020B0800000000000000" charset="-122"/>
              </a:rPr>
              <a:t>CHARACTERISTIC CONTRAST</a:t>
            </a:r>
            <a:endParaRPr lang="en-US" altLang="zh-CN" dirty="0">
              <a:latin typeface="华康俪金黑W8(P)" panose="020B0800000000000000" charset="-122"/>
              <a:ea typeface="华康俪金黑W8(P)" panose="020B0800000000000000" charset="-122"/>
            </a:endParaRPr>
          </a:p>
        </p:txBody>
      </p:sp>
      <p:sp>
        <p:nvSpPr>
          <p:cNvPr id="67" name="椭圆 66"/>
          <p:cNvSpPr/>
          <p:nvPr/>
        </p:nvSpPr>
        <p:spPr>
          <a:xfrm>
            <a:off x="255454" y="322948"/>
            <a:ext cx="539386" cy="539386"/>
          </a:xfrm>
          <a:prstGeom prst="ellipse">
            <a:avLst/>
          </a:prstGeom>
          <a:solidFill>
            <a:srgbClr val="1279EF"/>
          </a:solidFill>
          <a:ln w="12700"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康俪金黑W8(P)" panose="020B0800000000000000" charset="-122"/>
              <a:ea typeface="华康俪金黑W8(P)" panose="020B0800000000000000" charset="-122"/>
            </a:endParaRPr>
          </a:p>
        </p:txBody>
      </p:sp>
      <p:sp>
        <p:nvSpPr>
          <p:cNvPr id="68" name="文本框 67"/>
          <p:cNvSpPr txBox="1"/>
          <p:nvPr/>
        </p:nvSpPr>
        <p:spPr>
          <a:xfrm flipH="1">
            <a:off x="276574" y="392586"/>
            <a:ext cx="497146" cy="398780"/>
          </a:xfrm>
          <a:prstGeom prst="rect">
            <a:avLst/>
          </a:prstGeom>
          <a:noFill/>
        </p:spPr>
        <p:txBody>
          <a:bodyPr wrap="square" rtlCol="0">
            <a:spAutoFit/>
          </a:bodyPr>
          <a:lstStyle>
            <a:defPPr>
              <a:defRPr lang="zh-CN"/>
            </a:defPPr>
            <a:lvl1pPr algn="dist">
              <a:defRPr sz="200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r>
              <a:rPr lang="en-US" altLang="zh-CN" dirty="0">
                <a:latin typeface="华康俪金黑W8(P)" panose="020B0800000000000000" charset="-122"/>
                <a:ea typeface="华康俪金黑W8(P)" panose="020B0800000000000000" charset="-122"/>
              </a:rPr>
              <a:t>02</a:t>
            </a:r>
            <a:endParaRPr lang="en-US" altLang="zh-CN" dirty="0">
              <a:latin typeface="华康俪金黑W8(P)" panose="020B0800000000000000" charset="-122"/>
              <a:ea typeface="华康俪金黑W8(P)" panose="020B0800000000000000" charset="-122"/>
            </a:endParaRPr>
          </a:p>
        </p:txBody>
      </p:sp>
      <p:graphicFrame>
        <p:nvGraphicFramePr>
          <p:cNvPr id="14" name="表格 13"/>
          <p:cNvGraphicFramePr/>
          <p:nvPr>
            <p:custDataLst>
              <p:tags r:id="rId1"/>
            </p:custDataLst>
          </p:nvPr>
        </p:nvGraphicFramePr>
        <p:xfrm>
          <a:off x="923925" y="1993265"/>
          <a:ext cx="10273030" cy="4489450"/>
        </p:xfrm>
        <a:graphic>
          <a:graphicData uri="http://schemas.openxmlformats.org/drawingml/2006/table">
            <a:tbl>
              <a:tblPr firstRow="1" bandRow="1">
                <a:tableStyleId>{5C22544A-7EE6-4342-B048-85BDC9FD1C3A}</a:tableStyleId>
              </a:tblPr>
              <a:tblGrid>
                <a:gridCol w="1713865"/>
                <a:gridCol w="2026285"/>
                <a:gridCol w="4231005"/>
                <a:gridCol w="1937385"/>
                <a:gridCol w="364490"/>
              </a:tblGrid>
              <a:tr h="712470">
                <a:tc>
                  <a:txBody>
                    <a:bodyPr/>
                    <a:p>
                      <a:pPr indent="0" algn="ctr">
                        <a:buNone/>
                      </a:pPr>
                      <a:r>
                        <a:rPr lang="zh-CN" altLang="en-US" sz="1600" b="1">
                          <a:solidFill>
                            <a:srgbClr val="000000"/>
                          </a:solidFill>
                          <a:latin typeface="华康俪金黑W8(P)" panose="020B0800000000000000" charset="-122"/>
                          <a:ea typeface="华康俪金黑W8(P)" panose="020B0800000000000000" charset="-122"/>
                          <a:cs typeface="华康俪金黑W8(P)" panose="020B0800000000000000" charset="-122"/>
                        </a:rPr>
                        <a:t>特性</a:t>
                      </a:r>
                      <a:r>
                        <a:rPr lang="en-US" altLang="zh-CN" sz="1600" b="1">
                          <a:solidFill>
                            <a:srgbClr val="000000"/>
                          </a:solidFill>
                          <a:latin typeface="华康俪金黑W8(P)" panose="020B0800000000000000" charset="-122"/>
                          <a:ea typeface="华康俪金黑W8(P)" panose="020B0800000000000000" charset="-122"/>
                          <a:cs typeface="华康俪金黑W8(P)" panose="020B0800000000000000" charset="-122"/>
                        </a:rPr>
                        <a:t>\AI</a:t>
                      </a:r>
                      <a:endParaRPr lang="en-US" altLang="zh-CN" sz="1600" b="1">
                        <a:solidFill>
                          <a:srgbClr val="000000"/>
                        </a:solidFill>
                        <a:latin typeface="华康俪金黑W8(P)" panose="020B0800000000000000" charset="-122"/>
                        <a:ea typeface="华康俪金黑W8(P)" panose="020B0800000000000000" charset="-122"/>
                        <a:cs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altLang="zh-CN" sz="1600" b="1">
                          <a:solidFill>
                            <a:srgbClr val="000000"/>
                          </a:solidFill>
                          <a:latin typeface="华康俪金黑W8(P)" panose="020B0800000000000000" charset="-122"/>
                          <a:ea typeface="华康俪金黑W8(P)" panose="020B0800000000000000" charset="-122"/>
                          <a:cs typeface="微软雅黑" panose="020B0503020204020204" pitchFamily="34" charset="-122"/>
                        </a:rPr>
                        <a:t>DeepSeek</a:t>
                      </a:r>
                      <a:endParaRPr lang="en-US" altLang="zh-CN" sz="1600" b="1">
                        <a:solidFill>
                          <a:srgbClr val="000000"/>
                        </a:solidFill>
                        <a:latin typeface="华康俪金黑W8(P)" panose="020B0800000000000000" charset="-122"/>
                        <a:ea typeface="华康俪金黑W8(P)" panose="020B0800000000000000" charset="-122"/>
                        <a:cs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600" b="1">
                          <a:solidFill>
                            <a:srgbClr val="000000"/>
                          </a:solidFill>
                          <a:latin typeface="华康俪金黑W8(P)" panose="020B0800000000000000" charset="-122"/>
                          <a:ea typeface="华康俪金黑W8(P)" panose="020B0800000000000000" charset="-122"/>
                          <a:cs typeface="微软雅黑" panose="020B0503020204020204" pitchFamily="34" charset="-122"/>
                        </a:rPr>
                        <a:t>豆包</a:t>
                      </a:r>
                      <a:endParaRPr lang="zh-CN" sz="1600" b="1">
                        <a:solidFill>
                          <a:srgbClr val="000000"/>
                        </a:solidFill>
                        <a:latin typeface="华康俪金黑W8(P)" panose="020B0800000000000000" charset="-122"/>
                        <a:ea typeface="华康俪金黑W8(P)" panose="020B0800000000000000" charset="-122"/>
                        <a:cs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600" b="1">
                          <a:solidFill>
                            <a:srgbClr val="000000"/>
                          </a:solidFill>
                          <a:latin typeface="华康俪金黑W8(P)" panose="020B0800000000000000" charset="-122"/>
                          <a:ea typeface="华康俪金黑W8(P)" panose="020B0800000000000000" charset="-122"/>
                          <a:cs typeface="微软雅黑" panose="020B0503020204020204" pitchFamily="34" charset="-122"/>
                        </a:rPr>
                        <a:t>通义</a:t>
                      </a:r>
                      <a:endParaRPr lang="zh-CN" sz="1600" b="1">
                        <a:solidFill>
                          <a:srgbClr val="000000"/>
                        </a:solidFill>
                        <a:latin typeface="华康俪金黑W8(P)" panose="020B0800000000000000" charset="-122"/>
                        <a:ea typeface="华康俪金黑W8(P)" panose="020B0800000000000000" charset="-122"/>
                        <a:cs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endParaRPr lang="zh-CN" altLang="en-US" sz="1400" b="1">
                        <a:solidFill>
                          <a:srgbClr val="000000"/>
                        </a:solidFill>
                        <a:latin typeface="华康俪金黑W8(P)" panose="020B0800000000000000" charset="-122"/>
                        <a:ea typeface="华康俪金黑W8(P)" panose="020B0800000000000000" charset="-122"/>
                        <a:cs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r>
              <a:tr h="670560">
                <a:tc>
                  <a:txBody>
                    <a:bodyPr/>
                    <a:p>
                      <a:pPr indent="0" algn="ctr">
                        <a:buNone/>
                      </a:pPr>
                      <a:r>
                        <a:rPr lang="zh-CN" sz="1600" b="1">
                          <a:solidFill>
                            <a:srgbClr val="000000"/>
                          </a:solidFill>
                          <a:latin typeface="华康俪金黑W8(P)" panose="020B0800000000000000" charset="-122"/>
                          <a:ea typeface="华康俪金黑W8(P)" panose="020B0800000000000000" charset="-122"/>
                          <a:cs typeface="微软雅黑" panose="020B0503020204020204" pitchFamily="34" charset="-122"/>
                        </a:rPr>
                        <a:t>生成文本</a:t>
                      </a:r>
                      <a:endParaRPr lang="zh-CN" sz="1600" b="1">
                        <a:solidFill>
                          <a:srgbClr val="000000"/>
                        </a:solidFill>
                        <a:latin typeface="华康俪金黑W8(P)" panose="020B0800000000000000" charset="-122"/>
                        <a:ea typeface="华康俪金黑W8(P)" panose="020B0800000000000000" charset="-122"/>
                        <a:cs typeface="微软雅黑" panose="020B0503020204020204" pitchFamily="3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altLang="en-US" sz="1600" b="1">
                          <a:solidFill>
                            <a:srgbClr val="000000"/>
                          </a:solidFill>
                          <a:latin typeface="华康俪金黑W8(P)" panose="020B0800000000000000" charset="-122"/>
                          <a:ea typeface="华康俪金黑W8(P)" panose="020B0800000000000000" charset="-122"/>
                        </a:rPr>
                        <a:t>Markdown</a:t>
                      </a:r>
                      <a:endParaRPr lang="en-US" altLang="en-US" sz="16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altLang="en-US" sz="1600" b="1">
                          <a:solidFill>
                            <a:srgbClr val="000000"/>
                          </a:solidFill>
                          <a:latin typeface="华康俪金黑W8(P)" panose="020B0800000000000000" charset="-122"/>
                          <a:ea typeface="华康俪金黑W8(P)" panose="020B0800000000000000" charset="-122"/>
                          <a:cs typeface="华康俪金黑W8(P)" panose="020B0800000000000000" charset="-122"/>
                        </a:rPr>
                        <a:t>对话是</a:t>
                      </a:r>
                      <a:r>
                        <a:rPr lang="en-US" altLang="zh-CN" sz="1600" b="1">
                          <a:solidFill>
                            <a:srgbClr val="000000"/>
                          </a:solidFill>
                          <a:latin typeface="华康俪金黑W8(P)" panose="020B0800000000000000" charset="-122"/>
                          <a:ea typeface="华康俪金黑W8(P)" panose="020B0800000000000000" charset="-122"/>
                          <a:cs typeface="华康俪金黑W8(P)" panose="020B0800000000000000" charset="-122"/>
                        </a:rPr>
                        <a:t> Markdown</a:t>
                      </a:r>
                      <a:r>
                        <a:rPr lang="zh-CN" altLang="en-US" sz="1600" b="1">
                          <a:solidFill>
                            <a:srgbClr val="000000"/>
                          </a:solidFill>
                          <a:latin typeface="华康俪金黑W8(P)" panose="020B0800000000000000" charset="-122"/>
                          <a:ea typeface="华康俪金黑W8(P)" panose="020B0800000000000000" charset="-122"/>
                          <a:cs typeface="华康俪金黑W8(P)" panose="020B0800000000000000" charset="-122"/>
                        </a:rPr>
                        <a:t>，写作是</a:t>
                      </a:r>
                      <a:r>
                        <a:rPr lang="en-US" altLang="zh-CN" sz="1600" b="1">
                          <a:solidFill>
                            <a:srgbClr val="000000"/>
                          </a:solidFill>
                          <a:latin typeface="华康俪金黑W8(P)" panose="020B0800000000000000" charset="-122"/>
                          <a:ea typeface="华康俪金黑W8(P)" panose="020B0800000000000000" charset="-122"/>
                          <a:cs typeface="华康俪金黑W8(P)" panose="020B0800000000000000" charset="-122"/>
                        </a:rPr>
                        <a:t> DOCX</a:t>
                      </a:r>
                      <a:endParaRPr lang="en-US" altLang="zh-CN" sz="1600" b="1">
                        <a:solidFill>
                          <a:srgbClr val="000000"/>
                        </a:solidFill>
                        <a:latin typeface="华康俪金黑W8(P)" panose="020B0800000000000000" charset="-122"/>
                        <a:ea typeface="华康俪金黑W8(P)" panose="020B0800000000000000" charset="-122"/>
                        <a:cs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altLang="en-US" sz="1600" b="1">
                          <a:solidFill>
                            <a:srgbClr val="000000"/>
                          </a:solidFill>
                          <a:latin typeface="华康俪金黑W8(P)" panose="020B0800000000000000" charset="-122"/>
                          <a:ea typeface="华康俪金黑W8(P)" panose="020B0800000000000000" charset="-122"/>
                        </a:rPr>
                        <a:t>Markdown</a:t>
                      </a:r>
                      <a:endParaRPr lang="en-US" altLang="en-US" sz="16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endParaRPr lang="en-US" altLang="en-US" sz="14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r>
              <a:tr h="554990">
                <a:tc>
                  <a:txBody>
                    <a:bodyPr/>
                    <a:p>
                      <a:pPr indent="0" algn="ctr">
                        <a:buNone/>
                      </a:pPr>
                      <a:r>
                        <a:rPr lang="zh-CN" sz="1600" b="1">
                          <a:solidFill>
                            <a:srgbClr val="000000"/>
                          </a:solidFill>
                          <a:latin typeface="华康俪金黑W8(P)" panose="020B0800000000000000" charset="-122"/>
                          <a:ea typeface="华康俪金黑W8(P)" panose="020B0800000000000000" charset="-122"/>
                        </a:rPr>
                        <a:t>分享功能</a:t>
                      </a:r>
                      <a:endParaRPr lang="zh-CN" sz="16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altLang="en-US" sz="1600" b="1">
                          <a:solidFill>
                            <a:srgbClr val="000000"/>
                          </a:solidFill>
                          <a:latin typeface="华康俪金黑W8(P)" panose="020B0800000000000000" charset="-122"/>
                          <a:ea typeface="华康俪金黑W8(P)" panose="020B0800000000000000" charset="-122"/>
                        </a:rPr>
                        <a:t>链接</a:t>
                      </a:r>
                      <a:endParaRPr lang="zh-CN" altLang="en-US" sz="16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altLang="en-US" sz="1600" b="1">
                          <a:solidFill>
                            <a:srgbClr val="000000"/>
                          </a:solidFill>
                          <a:latin typeface="华康俪金黑W8(P)" panose="020B0800000000000000" charset="-122"/>
                          <a:ea typeface="华康俪金黑W8(P)" panose="020B0800000000000000" charset="-122"/>
                        </a:rPr>
                        <a:t>链接或图片（图片只能使用预设的一种模板格式）</a:t>
                      </a:r>
                      <a:endParaRPr lang="zh-CN" altLang="en-US" sz="16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altLang="en-US" sz="1600" b="1">
                          <a:solidFill>
                            <a:srgbClr val="000000"/>
                          </a:solidFill>
                          <a:latin typeface="华康俪金黑W8(P)" panose="020B0800000000000000" charset="-122"/>
                          <a:ea typeface="华康俪金黑W8(P)" panose="020B0800000000000000" charset="-122"/>
                        </a:rPr>
                        <a:t>链接</a:t>
                      </a:r>
                      <a:endParaRPr lang="zh-CN" altLang="en-US" sz="16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endParaRPr lang="en-US" altLang="en-US" sz="14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r>
              <a:tr h="671830">
                <a:tc>
                  <a:txBody>
                    <a:bodyPr/>
                    <a:p>
                      <a:pPr indent="0" algn="ctr">
                        <a:buNone/>
                      </a:pPr>
                      <a:r>
                        <a:rPr lang="zh-CN" sz="1600" b="1">
                          <a:solidFill>
                            <a:srgbClr val="000000"/>
                          </a:solidFill>
                          <a:latin typeface="华康俪金黑W8(P)" panose="020B0800000000000000" charset="-122"/>
                          <a:ea typeface="华康俪金黑W8(P)" panose="020B0800000000000000" charset="-122"/>
                        </a:rPr>
                        <a:t>格式修改</a:t>
                      </a:r>
                      <a:endParaRPr lang="zh-CN" sz="16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endParaRPr lang="en-US" altLang="en-US" sz="16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endParaRPr lang="zh-CN" altLang="en-US" sz="1600" b="1">
                        <a:solidFill>
                          <a:srgbClr val="000000"/>
                        </a:solidFill>
                        <a:latin typeface="华康俪金黑W8(P)" panose="020B0800000000000000" charset="-122"/>
                        <a:ea typeface="华康俪金黑W8(P)" panose="020B0800000000000000" charset="-122"/>
                        <a:sym typeface="+mn-ea"/>
                      </a:endParaRPr>
                    </a:p>
                    <a:p>
                      <a:pPr indent="0" algn="ctr">
                        <a:buNone/>
                      </a:pPr>
                      <a:r>
                        <a:rPr lang="zh-CN" altLang="en-US" sz="1600" b="1">
                          <a:solidFill>
                            <a:srgbClr val="000000"/>
                          </a:solidFill>
                          <a:latin typeface="华康俪金黑W8(P)" panose="020B0800000000000000" charset="-122"/>
                          <a:ea typeface="华康俪金黑W8(P)" panose="020B0800000000000000" charset="-122"/>
                          <a:sym typeface="+mn-ea"/>
                        </a:rPr>
                        <a:t>仅支持写作模式</a:t>
                      </a:r>
                      <a:endParaRPr lang="zh-CN" altLang="en-US" sz="1600" b="1">
                        <a:solidFill>
                          <a:srgbClr val="000000"/>
                        </a:solidFill>
                        <a:latin typeface="华康俪金黑W8(P)" panose="020B0800000000000000" charset="-122"/>
                        <a:ea typeface="华康俪金黑W8(P)" panose="020B0800000000000000" charset="-122"/>
                      </a:endParaRPr>
                    </a:p>
                    <a:p>
                      <a:pPr indent="0" algn="ctr">
                        <a:buNone/>
                      </a:pPr>
                      <a:endParaRPr lang="zh-CN" altLang="en-US" sz="16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endParaRPr lang="zh-CN" altLang="en-US" sz="16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endParaRPr lang="en-US" altLang="en-US" sz="14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r>
              <a:tr h="665480">
                <a:tc>
                  <a:txBody>
                    <a:bodyPr/>
                    <a:p>
                      <a:pPr indent="0" algn="ctr">
                        <a:buNone/>
                      </a:pPr>
                      <a:r>
                        <a:rPr lang="zh-CN" sz="1600" b="1">
                          <a:solidFill>
                            <a:srgbClr val="000000"/>
                          </a:solidFill>
                          <a:latin typeface="华康俪金黑W8(P)" panose="020B0800000000000000" charset="-122"/>
                          <a:ea typeface="华康俪金黑W8(P)" panose="020B0800000000000000" charset="-122"/>
                        </a:rPr>
                        <a:t>格式转换</a:t>
                      </a:r>
                      <a:endParaRPr lang="zh-CN" sz="16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endParaRPr lang="en-US" altLang="en-US" sz="16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altLang="en-US" sz="1600" b="1">
                          <a:solidFill>
                            <a:schemeClr val="tx1"/>
                          </a:solidFill>
                          <a:latin typeface="华康俪金黑W8(P)" panose="020B0800000000000000" charset="-122"/>
                          <a:ea typeface="华康俪金黑W8(P)" panose="020B0800000000000000" charset="-122"/>
                        </a:rPr>
                        <a:t>需要额外对话请求</a:t>
                      </a:r>
                      <a:endParaRPr lang="zh-CN" altLang="en-US" sz="1600" b="1">
                        <a:solidFill>
                          <a:schemeClr val="tx1"/>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altLang="en-US" sz="1600" b="1">
                          <a:solidFill>
                            <a:schemeClr val="tx1"/>
                          </a:solidFill>
                          <a:latin typeface="华康俪金黑W8(P)" panose="020B0800000000000000" charset="-122"/>
                          <a:ea typeface="华康俪金黑W8(P)" panose="020B0800000000000000" charset="-122"/>
                        </a:rPr>
                        <a:t>需要额外对话请求</a:t>
                      </a:r>
                      <a:endParaRPr lang="zh-CN" altLang="en-US" sz="1600" b="1">
                        <a:solidFill>
                          <a:schemeClr val="tx1"/>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endParaRPr lang="en-US" altLang="en-US" sz="14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r>
              <a:tr h="638175">
                <a:tc>
                  <a:txBody>
                    <a:bodyPr/>
                    <a:p>
                      <a:pPr indent="0" algn="ctr">
                        <a:buNone/>
                      </a:pPr>
                      <a:r>
                        <a:rPr lang="zh-CN" sz="1600" b="1">
                          <a:solidFill>
                            <a:srgbClr val="000000"/>
                          </a:solidFill>
                          <a:latin typeface="华康俪金黑W8(P)" panose="020B0800000000000000" charset="-122"/>
                          <a:ea typeface="华康俪金黑W8(P)" panose="020B0800000000000000" charset="-122"/>
                        </a:rPr>
                        <a:t>多格式输出</a:t>
                      </a:r>
                      <a:endParaRPr lang="zh-CN" sz="16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endParaRPr lang="en-US" altLang="en-US" sz="16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endParaRPr lang="en-US" altLang="en-US" sz="16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endParaRPr lang="en-US" altLang="en-US" sz="16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endParaRPr lang="en-US" altLang="en-US" sz="14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r>
              <a:tr h="457835">
                <a:tc>
                  <a:txBody>
                    <a:bodyPr/>
                    <a:p>
                      <a:pPr indent="0" algn="ctr">
                        <a:buNone/>
                      </a:pPr>
                      <a:endParaRPr lang="zh-CN" altLang="en-US" sz="14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endParaRPr lang="en-US" altLang="en-US" sz="14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endParaRPr lang="en-US" altLang="en-US" sz="14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endParaRPr lang="en-US" altLang="en-US" sz="14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endParaRPr lang="en-US" altLang="en-US" sz="1400" b="1">
                        <a:solidFill>
                          <a:srgbClr val="000000"/>
                        </a:solidFill>
                        <a:latin typeface="华康俪金黑W8(P)" panose="020B0800000000000000" charset="-122"/>
                        <a:ea typeface="华康俪金黑W8(P)" panose="020B0800000000000000" charset="-122"/>
                      </a:endParaRPr>
                    </a:p>
                  </a:txBody>
                  <a:tcPr marL="12700" marR="12700" marT="12700" vert="horz" anchor="ctr" anchorCtr="0">
                    <a:lnL>
                      <a:noFill/>
                    </a:lnL>
                    <a:lnR>
                      <a:noFill/>
                    </a:lnR>
                    <a:lnT cap="flat">
                      <a:noFill/>
                    </a:lnT>
                    <a:lnB cap="flat">
                      <a:noFill/>
                    </a:lnB>
                    <a:lnTlToBr>
                      <a:noFill/>
                    </a:lnTlToBr>
                    <a:lnBlToTr>
                      <a:noFill/>
                    </a:lnBlToTr>
                    <a:noFill/>
                  </a:tcPr>
                </a:tc>
              </a:tr>
            </a:tbl>
          </a:graphicData>
        </a:graphic>
      </p:graphicFrame>
      <p:cxnSp>
        <p:nvCxnSpPr>
          <p:cNvPr id="15" name="直接连接符 14"/>
          <p:cNvCxnSpPr/>
          <p:nvPr/>
        </p:nvCxnSpPr>
        <p:spPr>
          <a:xfrm>
            <a:off x="1042035" y="2678430"/>
            <a:ext cx="9807575" cy="152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2713990" y="1981200"/>
            <a:ext cx="7620" cy="3966845"/>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107440" y="1179830"/>
            <a:ext cx="5593715" cy="521970"/>
          </a:xfrm>
          <a:prstGeom prst="rect">
            <a:avLst/>
          </a:prstGeom>
          <a:noFill/>
        </p:spPr>
        <p:txBody>
          <a:bodyPr wrap="none" rtlCol="0">
            <a:spAutoFit/>
          </a:bodyPr>
          <a:p>
            <a:pPr algn="l"/>
            <a:r>
              <a:rPr lang="zh-CN" altLang="en-US" sz="2800" b="1">
                <a:solidFill>
                  <a:srgbClr val="1279EF"/>
                </a:solidFill>
                <a:latin typeface="华康俪金黑W8(P)" panose="020B0800000000000000" charset="-122"/>
                <a:ea typeface="华康俪金黑W8(P)" panose="020B0800000000000000" charset="-122"/>
                <a:cs typeface="华康俪金黑W8(P)" panose="020B0800000000000000" charset="-122"/>
              </a:rPr>
              <a:t>常用的三种</a:t>
            </a:r>
            <a:r>
              <a:rPr lang="en-US" altLang="zh-CN" sz="2800" b="1">
                <a:solidFill>
                  <a:srgbClr val="1279EF"/>
                </a:solidFill>
                <a:latin typeface="华康俪金黑W8(P)" panose="020B0800000000000000" charset="-122"/>
                <a:ea typeface="华康俪金黑W8(P)" panose="020B0800000000000000" charset="-122"/>
                <a:cs typeface="华康俪金黑W8(P)" panose="020B0800000000000000" charset="-122"/>
              </a:rPr>
              <a:t> AI </a:t>
            </a:r>
            <a:r>
              <a:rPr lang="zh-CN" altLang="en-US" sz="2800" b="1">
                <a:solidFill>
                  <a:srgbClr val="1279EF"/>
                </a:solidFill>
                <a:latin typeface="华康俪金黑W8(P)" panose="020B0800000000000000" charset="-122"/>
                <a:ea typeface="华康俪金黑W8(P)" panose="020B0800000000000000" charset="-122"/>
                <a:cs typeface="华康俪金黑W8(P)" panose="020B0800000000000000" charset="-122"/>
              </a:rPr>
              <a:t>平台</a:t>
            </a:r>
            <a:r>
              <a:rPr lang="en-US" altLang="zh-CN" sz="2800" b="1">
                <a:solidFill>
                  <a:srgbClr val="1279EF"/>
                </a:solidFill>
                <a:latin typeface="华康俪金黑W8(P)" panose="020B0800000000000000" charset="-122"/>
                <a:ea typeface="华康俪金黑W8(P)" panose="020B0800000000000000" charset="-122"/>
                <a:cs typeface="华康俪金黑W8(P)" panose="020B0800000000000000" charset="-122"/>
                <a:sym typeface="+mn-ea"/>
              </a:rPr>
              <a:t>(Web</a:t>
            </a:r>
            <a:r>
              <a:rPr lang="zh-CN" altLang="en-US" sz="2800" b="1">
                <a:solidFill>
                  <a:srgbClr val="1279EF"/>
                </a:solidFill>
                <a:latin typeface="华康俪金黑W8(P)" panose="020B0800000000000000" charset="-122"/>
                <a:ea typeface="华康俪金黑W8(P)" panose="020B0800000000000000" charset="-122"/>
                <a:cs typeface="华康俪金黑W8(P)" panose="020B0800000000000000" charset="-122"/>
                <a:sym typeface="+mn-ea"/>
              </a:rPr>
              <a:t>端</a:t>
            </a:r>
            <a:r>
              <a:rPr lang="en-US" altLang="zh-CN" sz="2800" b="1">
                <a:solidFill>
                  <a:srgbClr val="1279EF"/>
                </a:solidFill>
                <a:latin typeface="华康俪金黑W8(P)" panose="020B0800000000000000" charset="-122"/>
                <a:ea typeface="华康俪金黑W8(P)" panose="020B0800000000000000" charset="-122"/>
                <a:cs typeface="华康俪金黑W8(P)" panose="020B0800000000000000" charset="-122"/>
                <a:sym typeface="+mn-ea"/>
              </a:rPr>
              <a:t>)</a:t>
            </a:r>
            <a:r>
              <a:rPr lang="zh-CN" altLang="en-US" sz="2800" b="1">
                <a:solidFill>
                  <a:srgbClr val="1279EF"/>
                </a:solidFill>
                <a:latin typeface="华康俪金黑W8(P)" panose="020B0800000000000000" charset="-122"/>
                <a:ea typeface="华康俪金黑W8(P)" panose="020B0800000000000000" charset="-122"/>
                <a:cs typeface="华康俪金黑W8(P)" panose="020B0800000000000000" charset="-122"/>
              </a:rPr>
              <a:t>对比：</a:t>
            </a:r>
            <a:endParaRPr lang="zh-CN" altLang="en-US" sz="2800" b="1">
              <a:solidFill>
                <a:srgbClr val="1279EF"/>
              </a:solidFill>
              <a:latin typeface="华康俪金黑W8(P)" panose="020B0800000000000000" charset="-122"/>
              <a:ea typeface="华康俪金黑W8(P)" panose="020B0800000000000000" charset="-122"/>
              <a:cs typeface="华康俪金黑W8(P)" panose="020B0800000000000000" charset="-122"/>
            </a:endParaRPr>
          </a:p>
        </p:txBody>
      </p:sp>
      <p:pic>
        <p:nvPicPr>
          <p:cNvPr id="77" name="图片 76" descr="错"/>
          <p:cNvPicPr>
            <a:picLocks noChangeAspect="1"/>
          </p:cNvPicPr>
          <p:nvPr/>
        </p:nvPicPr>
        <p:blipFill>
          <a:blip r:embed="rId2"/>
          <a:stretch>
            <a:fillRect/>
          </a:stretch>
        </p:blipFill>
        <p:spPr>
          <a:xfrm>
            <a:off x="3518535" y="4899660"/>
            <a:ext cx="304800" cy="304800"/>
          </a:xfrm>
          <a:prstGeom prst="rect">
            <a:avLst/>
          </a:prstGeom>
        </p:spPr>
      </p:pic>
      <p:pic>
        <p:nvPicPr>
          <p:cNvPr id="96" name="图片 95" descr="错"/>
          <p:cNvPicPr>
            <a:picLocks noChangeAspect="1"/>
          </p:cNvPicPr>
          <p:nvPr/>
        </p:nvPicPr>
        <p:blipFill>
          <a:blip r:embed="rId2"/>
          <a:stretch>
            <a:fillRect/>
          </a:stretch>
        </p:blipFill>
        <p:spPr>
          <a:xfrm>
            <a:off x="3518535" y="4194810"/>
            <a:ext cx="304800" cy="304800"/>
          </a:xfrm>
          <a:prstGeom prst="rect">
            <a:avLst/>
          </a:prstGeom>
        </p:spPr>
      </p:pic>
      <p:pic>
        <p:nvPicPr>
          <p:cNvPr id="97" name="图片 96" descr="错"/>
          <p:cNvPicPr>
            <a:picLocks noChangeAspect="1"/>
          </p:cNvPicPr>
          <p:nvPr/>
        </p:nvPicPr>
        <p:blipFill>
          <a:blip r:embed="rId2"/>
          <a:stretch>
            <a:fillRect/>
          </a:stretch>
        </p:blipFill>
        <p:spPr>
          <a:xfrm>
            <a:off x="9709785" y="4194810"/>
            <a:ext cx="304800" cy="304800"/>
          </a:xfrm>
          <a:prstGeom prst="rect">
            <a:avLst/>
          </a:prstGeom>
        </p:spPr>
      </p:pic>
      <p:pic>
        <p:nvPicPr>
          <p:cNvPr id="99" name="图片 98" descr="对勾(1)"/>
          <p:cNvPicPr>
            <a:picLocks noChangeAspect="1"/>
          </p:cNvPicPr>
          <p:nvPr/>
        </p:nvPicPr>
        <p:blipFill>
          <a:blip r:embed="rId3"/>
          <a:stretch>
            <a:fillRect/>
          </a:stretch>
        </p:blipFill>
        <p:spPr>
          <a:xfrm>
            <a:off x="6609080" y="5521325"/>
            <a:ext cx="400050" cy="304800"/>
          </a:xfrm>
          <a:prstGeom prst="rect">
            <a:avLst/>
          </a:prstGeom>
        </p:spPr>
      </p:pic>
      <p:pic>
        <p:nvPicPr>
          <p:cNvPr id="2" name="图片 1" descr="错"/>
          <p:cNvPicPr>
            <a:picLocks noChangeAspect="1"/>
          </p:cNvPicPr>
          <p:nvPr/>
        </p:nvPicPr>
        <p:blipFill>
          <a:blip r:embed="rId2"/>
          <a:stretch>
            <a:fillRect/>
          </a:stretch>
        </p:blipFill>
        <p:spPr>
          <a:xfrm>
            <a:off x="3518535" y="5521325"/>
            <a:ext cx="304800" cy="304800"/>
          </a:xfrm>
          <a:prstGeom prst="rect">
            <a:avLst/>
          </a:prstGeom>
        </p:spPr>
      </p:pic>
      <p:pic>
        <p:nvPicPr>
          <p:cNvPr id="4" name="图片 3" descr="对勾(1)"/>
          <p:cNvPicPr>
            <a:picLocks noChangeAspect="1"/>
          </p:cNvPicPr>
          <p:nvPr/>
        </p:nvPicPr>
        <p:blipFill>
          <a:blip r:embed="rId3"/>
          <a:stretch>
            <a:fillRect/>
          </a:stretch>
        </p:blipFill>
        <p:spPr>
          <a:xfrm>
            <a:off x="9709785" y="5521325"/>
            <a:ext cx="400050" cy="304800"/>
          </a:xfrm>
          <a:prstGeom prst="rect">
            <a:avLst/>
          </a:prstGeom>
        </p:spPr>
      </p:pic>
      <p:cxnSp>
        <p:nvCxnSpPr>
          <p:cNvPr id="6" name="直接连接符 5"/>
          <p:cNvCxnSpPr/>
          <p:nvPr/>
        </p:nvCxnSpPr>
        <p:spPr>
          <a:xfrm>
            <a:off x="1026795" y="3338195"/>
            <a:ext cx="98298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56640" y="3953510"/>
            <a:ext cx="9815195"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1042035" y="4665345"/>
            <a:ext cx="9845040" cy="2286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034415" y="5370195"/>
            <a:ext cx="9859645" cy="762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4641215" y="1988820"/>
            <a:ext cx="6985" cy="390652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8869680" y="1996440"/>
            <a:ext cx="0" cy="389128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841740" y="286385"/>
            <a:ext cx="3344545" cy="575945"/>
          </a:xfrm>
          <a:prstGeom prst="rect">
            <a:avLst/>
          </a:prstGeom>
          <a:noFill/>
        </p:spPr>
        <p:txBody>
          <a:bodyPr wrap="square">
            <a:sp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lnSpc>
                <a:spcPct val="150000"/>
              </a:lnSpc>
            </a:pP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“AISnap”——</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智能格式转换平台、便捷分享工具</a:t>
            </a:r>
            <a:endPar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endParaRPr>
          </a:p>
        </p:txBody>
      </p:sp>
      <p:sp>
        <p:nvSpPr>
          <p:cNvPr id="24" name="矩形 23"/>
          <p:cNvSpPr/>
          <p:nvPr/>
        </p:nvSpPr>
        <p:spPr>
          <a:xfrm>
            <a:off x="9105265" y="370840"/>
            <a:ext cx="3086735" cy="295275"/>
          </a:xfrm>
          <a:prstGeom prst="rect">
            <a:avLst/>
          </a:prstGeom>
          <a:solidFill>
            <a:srgbClr val="8096B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5" name="矩形 24"/>
          <p:cNvSpPr/>
          <p:nvPr/>
        </p:nvSpPr>
        <p:spPr>
          <a:xfrm>
            <a:off x="9144000" y="328930"/>
            <a:ext cx="3058795" cy="295275"/>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6" name="文本框 25"/>
          <p:cNvSpPr txBox="1"/>
          <p:nvPr/>
        </p:nvSpPr>
        <p:spPr>
          <a:xfrm>
            <a:off x="9144000" y="290830"/>
            <a:ext cx="3131185" cy="333375"/>
          </a:xfrm>
          <a:prstGeom prst="rect">
            <a:avLst/>
          </a:prstGeom>
          <a:noFill/>
        </p:spPr>
        <p:txBody>
          <a:bodyPr wrap="square">
            <a:sp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lnSpc>
                <a:spcPct val="150000"/>
              </a:lnSpc>
            </a:pP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校园</a:t>
            </a: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e</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站</a:t>
            </a: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校园智联生活平台</a:t>
            </a:r>
            <a:endParaRPr lang="zh-CN" altLang="en-US" sz="1050" dirty="0">
              <a:solidFill>
                <a:schemeClr val="bg1"/>
              </a:solidFill>
              <a:latin typeface="华康俪金黑W8(P)" panose="020B0800000000000000" charset="-122"/>
              <a:ea typeface="华康俪金黑W8(P)" panose="020B0800000000000000" charset="-122"/>
              <a:cs typeface="华康俪金黑W8(P)" panose="020B0800000000000000" charset="-122"/>
            </a:endParaRPr>
          </a:p>
        </p:txBody>
      </p:sp>
      <p:sp>
        <p:nvSpPr>
          <p:cNvPr id="27" name="矩形 26"/>
          <p:cNvSpPr/>
          <p:nvPr/>
        </p:nvSpPr>
        <p:spPr>
          <a:xfrm>
            <a:off x="8642350" y="370840"/>
            <a:ext cx="3549650" cy="295275"/>
          </a:xfrm>
          <a:prstGeom prst="rect">
            <a:avLst/>
          </a:prstGeom>
          <a:solidFill>
            <a:srgbClr val="8096B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8" name="矩形 27"/>
          <p:cNvSpPr/>
          <p:nvPr/>
        </p:nvSpPr>
        <p:spPr>
          <a:xfrm>
            <a:off x="8267065" y="328930"/>
            <a:ext cx="3935730" cy="336550"/>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33" name="文本框 32"/>
          <p:cNvSpPr txBox="1"/>
          <p:nvPr/>
        </p:nvSpPr>
        <p:spPr>
          <a:xfrm>
            <a:off x="8178165" y="290830"/>
            <a:ext cx="4008120" cy="500380"/>
          </a:xfrm>
          <a:prstGeom prst="rect">
            <a:avLst/>
          </a:prstGeom>
          <a:noFill/>
        </p:spPr>
        <p:txBody>
          <a:bodyPr wrap="square">
            <a:no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lnSpc>
                <a:spcPct val="150000"/>
              </a:lnSpc>
            </a:pPr>
            <a:r>
              <a:rPr lang="en-US" altLang="zh-CN" sz="120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“AISnap”——</a:t>
            </a:r>
            <a:r>
              <a:rPr lang="zh-CN" altLang="en-US" sz="120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智能格式转换平台、便捷分享工具</a:t>
            </a:r>
            <a:endParaRPr lang="zh-CN" altLang="en-US" sz="120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p:cNvSpPr/>
          <p:nvPr/>
        </p:nvSpPr>
        <p:spPr>
          <a:xfrm>
            <a:off x="255454" y="322948"/>
            <a:ext cx="539386" cy="539386"/>
          </a:xfrm>
          <a:prstGeom prst="ellipse">
            <a:avLst/>
          </a:prstGeom>
          <a:solidFill>
            <a:srgbClr val="1279EF"/>
          </a:solidFill>
          <a:ln w="12700"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康俪金黑W8(P)" panose="020B0800000000000000" charset="-122"/>
              <a:ea typeface="华康俪金黑W8(P)" panose="020B0800000000000000" charset="-122"/>
            </a:endParaRPr>
          </a:p>
        </p:txBody>
      </p:sp>
      <p:sp>
        <p:nvSpPr>
          <p:cNvPr id="31" name="文本框 30"/>
          <p:cNvSpPr txBox="1"/>
          <p:nvPr/>
        </p:nvSpPr>
        <p:spPr>
          <a:xfrm>
            <a:off x="913130" y="252730"/>
            <a:ext cx="1532255" cy="497205"/>
          </a:xfrm>
          <a:prstGeom prst="rect">
            <a:avLst/>
          </a:prstGeom>
          <a:noFill/>
        </p:spPr>
        <p:txBody>
          <a:bodyPr wrap="square" rtlCol="0">
            <a:spAutoFit/>
          </a:bodyPr>
          <a:lstStyle>
            <a:defPPr>
              <a:defRPr lang="zh-CN"/>
            </a:defPPr>
            <a:lvl1pPr algn="dist">
              <a:lnSpc>
                <a:spcPct val="120000"/>
              </a:lnSpc>
              <a:defRPr sz="2200" b="1" spc="300">
                <a:solidFill>
                  <a:srgbClr val="1279EF"/>
                </a:solidFill>
                <a:latin typeface="微软雅黑" panose="020B0503020204020204" pitchFamily="34" charset="-122"/>
                <a:ea typeface="微软雅黑" panose="020B0503020204020204" pitchFamily="34" charset="-122"/>
                <a:cs typeface="阿里巴巴普惠体 Medium" panose="00020600040101010101" pitchFamily="18" charset="-122"/>
              </a:defRPr>
            </a:lvl1pPr>
          </a:lstStyle>
          <a:p>
            <a:r>
              <a:rPr lang="zh-CN" altLang="en-US" dirty="0">
                <a:latin typeface="华康俪金黑W8(P)" panose="020B0800000000000000" charset="-122"/>
                <a:ea typeface="华康俪金黑W8(P)" panose="020B0800000000000000" charset="-122"/>
                <a:sym typeface="+mn-ea"/>
              </a:rPr>
              <a:t>灵感</a:t>
            </a:r>
            <a:r>
              <a:rPr lang="zh-CN" altLang="en-US" dirty="0">
                <a:latin typeface="华康俪金黑W8(P)" panose="020B0800000000000000" charset="-122"/>
                <a:ea typeface="华康俪金黑W8(P)" panose="020B0800000000000000" charset="-122"/>
                <a:sym typeface="+mn-ea"/>
              </a:rPr>
              <a:t>来源</a:t>
            </a:r>
            <a:endParaRPr lang="zh-CN" altLang="en-US" dirty="0">
              <a:latin typeface="华康俪金黑W8(P)" panose="020B0800000000000000" charset="-122"/>
              <a:ea typeface="华康俪金黑W8(P)" panose="020B0800000000000000" charset="-122"/>
              <a:sym typeface="+mn-ea"/>
            </a:endParaRPr>
          </a:p>
        </p:txBody>
      </p:sp>
      <p:sp>
        <p:nvSpPr>
          <p:cNvPr id="32" name="文本框 31"/>
          <p:cNvSpPr txBox="1"/>
          <p:nvPr/>
        </p:nvSpPr>
        <p:spPr>
          <a:xfrm flipH="1">
            <a:off x="276574" y="392586"/>
            <a:ext cx="497146" cy="398780"/>
          </a:xfrm>
          <a:prstGeom prst="rect">
            <a:avLst/>
          </a:prstGeom>
          <a:noFill/>
        </p:spPr>
        <p:txBody>
          <a:bodyPr wrap="square" rtlCol="0">
            <a:spAutoFit/>
          </a:bodyPr>
          <a:lstStyle>
            <a:defPPr>
              <a:defRPr lang="zh-CN"/>
            </a:defPPr>
            <a:lvl1pPr algn="dist">
              <a:defRPr sz="200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r>
              <a:rPr lang="en-US" altLang="zh-CN" dirty="0">
                <a:latin typeface="华康俪金黑W8(P)" panose="020B0800000000000000" charset="-122"/>
                <a:ea typeface="华康俪金黑W8(P)" panose="020B0800000000000000" charset="-122"/>
              </a:rPr>
              <a:t>03</a:t>
            </a:r>
            <a:endParaRPr lang="en-US" altLang="zh-CN" dirty="0">
              <a:latin typeface="华康俪金黑W8(P)" panose="020B0800000000000000" charset="-122"/>
              <a:ea typeface="华康俪金黑W8(P)" panose="020B0800000000000000" charset="-122"/>
            </a:endParaRPr>
          </a:p>
        </p:txBody>
      </p:sp>
      <p:sp>
        <p:nvSpPr>
          <p:cNvPr id="34" name="文本框 33"/>
          <p:cNvSpPr txBox="1"/>
          <p:nvPr/>
        </p:nvSpPr>
        <p:spPr>
          <a:xfrm>
            <a:off x="932180" y="594360"/>
            <a:ext cx="1650365" cy="306705"/>
          </a:xfrm>
          <a:prstGeom prst="rect">
            <a:avLst/>
          </a:prstGeom>
        </p:spPr>
        <p:txBody>
          <a:bodyPr wrap="square">
            <a:spAutoFit/>
          </a:bodyPr>
          <a:lstStyle/>
          <a:p>
            <a:pPr algn="dist"/>
            <a:r>
              <a:rPr lang="en-US" altLang="zh-CN" sz="1400" dirty="0">
                <a:solidFill>
                  <a:srgbClr val="1279EF"/>
                </a:solidFill>
                <a:latin typeface="华康俪金黑W8(P)" panose="020B0800000000000000" charset="-122"/>
                <a:ea typeface="华康俪金黑W8(P)" panose="020B0800000000000000" charset="-122"/>
              </a:rPr>
              <a:t>INSPIRATION</a:t>
            </a:r>
            <a:endParaRPr lang="en-US" altLang="zh-CN" sz="1400" dirty="0">
              <a:solidFill>
                <a:srgbClr val="1279EF"/>
              </a:solidFill>
              <a:latin typeface="华康俪金黑W8(P)" panose="020B0800000000000000" charset="-122"/>
              <a:ea typeface="华康俪金黑W8(P)" panose="020B0800000000000000" charset="-122"/>
            </a:endParaRPr>
          </a:p>
        </p:txBody>
      </p:sp>
      <p:sp>
        <p:nvSpPr>
          <p:cNvPr id="15" name="矩形 14"/>
          <p:cNvSpPr/>
          <p:nvPr/>
        </p:nvSpPr>
        <p:spPr>
          <a:xfrm>
            <a:off x="0" y="6535053"/>
            <a:ext cx="12192000" cy="322948"/>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pic>
        <p:nvPicPr>
          <p:cNvPr id="2" name="图片 1"/>
          <p:cNvPicPr>
            <a:picLocks noChangeAspect="1"/>
          </p:cNvPicPr>
          <p:nvPr/>
        </p:nvPicPr>
        <p:blipFill>
          <a:blip r:embed="rId1"/>
          <a:srcRect l="8322" r="34457" b="72689"/>
          <a:stretch>
            <a:fillRect/>
          </a:stretch>
        </p:blipFill>
        <p:spPr>
          <a:xfrm>
            <a:off x="696595" y="1354455"/>
            <a:ext cx="2121535" cy="657860"/>
          </a:xfrm>
          <a:prstGeom prst="rect">
            <a:avLst/>
          </a:prstGeom>
        </p:spPr>
      </p:pic>
      <p:sp>
        <p:nvSpPr>
          <p:cNvPr id="5" name="下箭头 4"/>
          <p:cNvSpPr/>
          <p:nvPr/>
        </p:nvSpPr>
        <p:spPr>
          <a:xfrm>
            <a:off x="2730500" y="2617470"/>
            <a:ext cx="549275" cy="3962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康俪金黑W8(P)" panose="020B0800000000000000" charset="-122"/>
              <a:ea typeface="华康俪金黑W8(P)" panose="020B0800000000000000" charset="-122"/>
            </a:endParaRPr>
          </a:p>
        </p:txBody>
      </p:sp>
      <p:pic>
        <p:nvPicPr>
          <p:cNvPr id="6" name="图片 5" descr="codesnap"/>
          <p:cNvPicPr>
            <a:picLocks noChangeAspect="1"/>
          </p:cNvPicPr>
          <p:nvPr/>
        </p:nvPicPr>
        <p:blipFill>
          <a:blip r:embed="rId2"/>
          <a:stretch>
            <a:fillRect/>
          </a:stretch>
        </p:blipFill>
        <p:spPr>
          <a:xfrm>
            <a:off x="982345" y="3170555"/>
            <a:ext cx="4337685" cy="3306445"/>
          </a:xfrm>
          <a:prstGeom prst="rect">
            <a:avLst/>
          </a:prstGeom>
        </p:spPr>
      </p:pic>
      <p:pic>
        <p:nvPicPr>
          <p:cNvPr id="7" name="图片 6" descr="screenshot"/>
          <p:cNvPicPr>
            <a:picLocks noChangeAspect="1"/>
          </p:cNvPicPr>
          <p:nvPr/>
        </p:nvPicPr>
        <p:blipFill>
          <a:blip r:embed="rId3"/>
          <a:stretch>
            <a:fillRect/>
          </a:stretch>
        </p:blipFill>
        <p:spPr>
          <a:xfrm>
            <a:off x="3140075" y="713740"/>
            <a:ext cx="2693035" cy="1746885"/>
          </a:xfrm>
          <a:prstGeom prst="rect">
            <a:avLst/>
          </a:prstGeom>
        </p:spPr>
      </p:pic>
      <p:sp>
        <p:nvSpPr>
          <p:cNvPr id="4" name="文本框 3"/>
          <p:cNvSpPr txBox="1"/>
          <p:nvPr/>
        </p:nvSpPr>
        <p:spPr>
          <a:xfrm>
            <a:off x="8841740" y="286385"/>
            <a:ext cx="3344545" cy="575945"/>
          </a:xfrm>
          <a:prstGeom prst="rect">
            <a:avLst/>
          </a:prstGeom>
          <a:noFill/>
        </p:spPr>
        <p:txBody>
          <a:bodyPr wrap="square">
            <a:sp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lnSpc>
                <a:spcPct val="150000"/>
              </a:lnSpc>
            </a:pP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“AISnap”——</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智能格式转换平台、便捷分享</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工具</a:t>
            </a:r>
            <a:endPar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endParaRPr>
          </a:p>
        </p:txBody>
      </p:sp>
      <p:sp>
        <p:nvSpPr>
          <p:cNvPr id="24" name="矩形 23"/>
          <p:cNvSpPr/>
          <p:nvPr/>
        </p:nvSpPr>
        <p:spPr>
          <a:xfrm>
            <a:off x="9105265" y="370840"/>
            <a:ext cx="3086735" cy="295275"/>
          </a:xfrm>
          <a:prstGeom prst="rect">
            <a:avLst/>
          </a:prstGeom>
          <a:solidFill>
            <a:srgbClr val="8096B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5" name="矩形 24"/>
          <p:cNvSpPr/>
          <p:nvPr/>
        </p:nvSpPr>
        <p:spPr>
          <a:xfrm>
            <a:off x="9144000" y="328930"/>
            <a:ext cx="3058795" cy="295275"/>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6" name="文本框 25"/>
          <p:cNvSpPr txBox="1"/>
          <p:nvPr/>
        </p:nvSpPr>
        <p:spPr>
          <a:xfrm>
            <a:off x="9144000" y="290830"/>
            <a:ext cx="3131185" cy="333375"/>
          </a:xfrm>
          <a:prstGeom prst="rect">
            <a:avLst/>
          </a:prstGeom>
          <a:noFill/>
        </p:spPr>
        <p:txBody>
          <a:bodyPr wrap="square">
            <a:sp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lnSpc>
                <a:spcPct val="150000"/>
              </a:lnSpc>
            </a:pP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校园</a:t>
            </a: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e</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站</a:t>
            </a: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校园智联生活平台</a:t>
            </a:r>
            <a:endParaRPr lang="zh-CN" altLang="en-US" sz="1050" dirty="0">
              <a:solidFill>
                <a:schemeClr val="bg1"/>
              </a:solidFill>
              <a:latin typeface="华康俪金黑W8(P)" panose="020B0800000000000000" charset="-122"/>
              <a:ea typeface="华康俪金黑W8(P)" panose="020B0800000000000000" charset="-122"/>
              <a:cs typeface="华康俪金黑W8(P)" panose="020B0800000000000000" charset="-122"/>
            </a:endParaRPr>
          </a:p>
        </p:txBody>
      </p:sp>
      <p:sp>
        <p:nvSpPr>
          <p:cNvPr id="27" name="矩形 26"/>
          <p:cNvSpPr/>
          <p:nvPr/>
        </p:nvSpPr>
        <p:spPr>
          <a:xfrm>
            <a:off x="8642350" y="370840"/>
            <a:ext cx="3549650" cy="295275"/>
          </a:xfrm>
          <a:prstGeom prst="rect">
            <a:avLst/>
          </a:prstGeom>
          <a:solidFill>
            <a:srgbClr val="8096B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8" name="矩形 27"/>
          <p:cNvSpPr/>
          <p:nvPr/>
        </p:nvSpPr>
        <p:spPr>
          <a:xfrm>
            <a:off x="8267065" y="328930"/>
            <a:ext cx="3935730" cy="336550"/>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33" name="文本框 32"/>
          <p:cNvSpPr txBox="1"/>
          <p:nvPr/>
        </p:nvSpPr>
        <p:spPr>
          <a:xfrm>
            <a:off x="8178165" y="290830"/>
            <a:ext cx="4008120" cy="500380"/>
          </a:xfrm>
          <a:prstGeom prst="rect">
            <a:avLst/>
          </a:prstGeom>
          <a:noFill/>
        </p:spPr>
        <p:txBody>
          <a:bodyPr wrap="square">
            <a:no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lnSpc>
                <a:spcPct val="150000"/>
              </a:lnSpc>
            </a:pPr>
            <a:r>
              <a:rPr lang="en-US" altLang="zh-CN" sz="120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“AISnap”——</a:t>
            </a:r>
            <a:r>
              <a:rPr lang="zh-CN" altLang="en-US" sz="120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智能格式转换平台、便捷分享工具</a:t>
            </a:r>
            <a:endParaRPr lang="zh-CN" altLang="en-US" sz="120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endParaRPr>
          </a:p>
        </p:txBody>
      </p:sp>
      <p:pic>
        <p:nvPicPr>
          <p:cNvPr id="8" name="图片 7" descr="logo"/>
          <p:cNvPicPr>
            <a:picLocks noChangeAspect="1"/>
          </p:cNvPicPr>
          <p:nvPr/>
        </p:nvPicPr>
        <p:blipFill>
          <a:blip r:embed="rId4"/>
          <a:stretch>
            <a:fillRect/>
          </a:stretch>
        </p:blipFill>
        <p:spPr>
          <a:xfrm>
            <a:off x="6477635" y="1210945"/>
            <a:ext cx="1090930" cy="1034415"/>
          </a:xfrm>
          <a:prstGeom prst="rect">
            <a:avLst/>
          </a:prstGeom>
        </p:spPr>
      </p:pic>
      <p:pic>
        <p:nvPicPr>
          <p:cNvPr id="10" name="图片 9"/>
          <p:cNvPicPr>
            <a:picLocks noChangeAspect="1"/>
          </p:cNvPicPr>
          <p:nvPr/>
        </p:nvPicPr>
        <p:blipFill>
          <a:blip r:embed="rId5"/>
          <a:srcRect r="15185"/>
          <a:stretch>
            <a:fillRect/>
          </a:stretch>
        </p:blipFill>
        <p:spPr>
          <a:xfrm>
            <a:off x="6584950" y="3167380"/>
            <a:ext cx="4337685" cy="3308985"/>
          </a:xfrm>
          <a:prstGeom prst="rect">
            <a:avLst/>
          </a:prstGeom>
        </p:spPr>
      </p:pic>
      <p:pic>
        <p:nvPicPr>
          <p:cNvPr id="12" name="图片 11"/>
          <p:cNvPicPr>
            <a:picLocks noChangeAspect="1"/>
          </p:cNvPicPr>
          <p:nvPr/>
        </p:nvPicPr>
        <p:blipFill>
          <a:blip r:embed="rId6"/>
          <a:stretch>
            <a:fillRect/>
          </a:stretch>
        </p:blipFill>
        <p:spPr>
          <a:xfrm>
            <a:off x="7917180" y="802640"/>
            <a:ext cx="3404870" cy="1657985"/>
          </a:xfrm>
          <a:prstGeom prst="rect">
            <a:avLst/>
          </a:prstGeom>
        </p:spPr>
      </p:pic>
      <p:sp>
        <p:nvSpPr>
          <p:cNvPr id="13" name="下箭头 12"/>
          <p:cNvSpPr/>
          <p:nvPr/>
        </p:nvSpPr>
        <p:spPr>
          <a:xfrm>
            <a:off x="8267065" y="2639060"/>
            <a:ext cx="549275" cy="3962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康俪金黑W8(P)" panose="020B0800000000000000" charset="-122"/>
              <a:ea typeface="华康俪金黑W8(P)" panose="020B0800000000000000" charset="-122"/>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形状 32"/>
          <p:cNvSpPr/>
          <p:nvPr/>
        </p:nvSpPr>
        <p:spPr>
          <a:xfrm>
            <a:off x="0" y="546574"/>
            <a:ext cx="12192000" cy="6054187"/>
          </a:xfrm>
          <a:custGeom>
            <a:avLst/>
            <a:gdLst>
              <a:gd name="connsiteX0" fmla="*/ 0 w 12192000"/>
              <a:gd name="connsiteY0" fmla="*/ 0 h 6250131"/>
              <a:gd name="connsiteX1" fmla="*/ 12192000 w 12192000"/>
              <a:gd name="connsiteY1" fmla="*/ 0 h 6250131"/>
              <a:gd name="connsiteX2" fmla="*/ 12192000 w 12192000"/>
              <a:gd name="connsiteY2" fmla="*/ 5368255 h 6250131"/>
              <a:gd name="connsiteX3" fmla="*/ 12091839 w 12192000"/>
              <a:gd name="connsiteY3" fmla="*/ 5400973 h 6250131"/>
              <a:gd name="connsiteX4" fmla="*/ 10896600 w 12192000"/>
              <a:gd name="connsiteY4" fmla="*/ 6076950 h 6250131"/>
              <a:gd name="connsiteX5" fmla="*/ 9505950 w 12192000"/>
              <a:gd name="connsiteY5" fmla="*/ 5695950 h 6250131"/>
              <a:gd name="connsiteX6" fmla="*/ 7677150 w 12192000"/>
              <a:gd name="connsiteY6" fmla="*/ 6210300 h 6250131"/>
              <a:gd name="connsiteX7" fmla="*/ 5276850 w 12192000"/>
              <a:gd name="connsiteY7" fmla="*/ 5772150 h 6250131"/>
              <a:gd name="connsiteX8" fmla="*/ 3486150 w 12192000"/>
              <a:gd name="connsiteY8" fmla="*/ 6248400 h 6250131"/>
              <a:gd name="connsiteX9" fmla="*/ 1409700 w 12192000"/>
              <a:gd name="connsiteY9" fmla="*/ 5562600 h 6250131"/>
              <a:gd name="connsiteX10" fmla="*/ 3721 w 12192000"/>
              <a:gd name="connsiteY10" fmla="*/ 5769322 h 6250131"/>
              <a:gd name="connsiteX11" fmla="*/ 0 w 12192000"/>
              <a:gd name="connsiteY11" fmla="*/ 5771157 h 6250131"/>
              <a:gd name="connsiteX12" fmla="*/ 0 w 12192000"/>
              <a:gd name="connsiteY12" fmla="*/ 0 h 625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250131">
                <a:moveTo>
                  <a:pt x="0" y="0"/>
                </a:moveTo>
                <a:lnTo>
                  <a:pt x="12192000" y="0"/>
                </a:lnTo>
                <a:lnTo>
                  <a:pt x="12192000" y="5368255"/>
                </a:lnTo>
                <a:lnTo>
                  <a:pt x="12091839" y="5400973"/>
                </a:lnTo>
                <a:cubicBezTo>
                  <a:pt x="11683603" y="5562005"/>
                  <a:pt x="11270456" y="6036469"/>
                  <a:pt x="10896600" y="6076950"/>
                </a:cubicBezTo>
                <a:cubicBezTo>
                  <a:pt x="10398125" y="6130925"/>
                  <a:pt x="10042525" y="5673725"/>
                  <a:pt x="9505950" y="5695950"/>
                </a:cubicBezTo>
                <a:cubicBezTo>
                  <a:pt x="8969375" y="5718175"/>
                  <a:pt x="8382000" y="6197600"/>
                  <a:pt x="7677150" y="6210300"/>
                </a:cubicBezTo>
                <a:cubicBezTo>
                  <a:pt x="6972300" y="6223000"/>
                  <a:pt x="5975350" y="5765800"/>
                  <a:pt x="5276850" y="5772150"/>
                </a:cubicBezTo>
                <a:cubicBezTo>
                  <a:pt x="4578350" y="5778500"/>
                  <a:pt x="4130675" y="6283325"/>
                  <a:pt x="3486150" y="6248400"/>
                </a:cubicBezTo>
                <a:cubicBezTo>
                  <a:pt x="2841625" y="6213475"/>
                  <a:pt x="2044700" y="5607050"/>
                  <a:pt x="1409700" y="5562600"/>
                </a:cubicBezTo>
                <a:cubicBezTo>
                  <a:pt x="933450" y="5529263"/>
                  <a:pt x="391120" y="5594152"/>
                  <a:pt x="3721" y="5769322"/>
                </a:cubicBezTo>
                <a:lnTo>
                  <a:pt x="0" y="5771157"/>
                </a:lnTo>
                <a:lnTo>
                  <a:pt x="0" y="0"/>
                </a:lnTo>
                <a:close/>
              </a:path>
            </a:pathLst>
          </a:custGeom>
          <a:solidFill>
            <a:srgbClr val="1279EF">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华康俪金黑W8(P)" panose="020B0800000000000000" charset="-122"/>
              <a:ea typeface="华康俪金黑W8(P)" panose="020B0800000000000000" charset="-122"/>
            </a:endParaRPr>
          </a:p>
        </p:txBody>
      </p:sp>
      <p:sp>
        <p:nvSpPr>
          <p:cNvPr id="34" name="任意多边形: 形状 33"/>
          <p:cNvSpPr/>
          <p:nvPr/>
        </p:nvSpPr>
        <p:spPr>
          <a:xfrm>
            <a:off x="0" y="279489"/>
            <a:ext cx="12192000" cy="6054187"/>
          </a:xfrm>
          <a:custGeom>
            <a:avLst/>
            <a:gdLst>
              <a:gd name="connsiteX0" fmla="*/ 0 w 12192000"/>
              <a:gd name="connsiteY0" fmla="*/ 0 h 6250131"/>
              <a:gd name="connsiteX1" fmla="*/ 12192000 w 12192000"/>
              <a:gd name="connsiteY1" fmla="*/ 0 h 6250131"/>
              <a:gd name="connsiteX2" fmla="*/ 12192000 w 12192000"/>
              <a:gd name="connsiteY2" fmla="*/ 5368255 h 6250131"/>
              <a:gd name="connsiteX3" fmla="*/ 12091839 w 12192000"/>
              <a:gd name="connsiteY3" fmla="*/ 5400973 h 6250131"/>
              <a:gd name="connsiteX4" fmla="*/ 10896600 w 12192000"/>
              <a:gd name="connsiteY4" fmla="*/ 6076950 h 6250131"/>
              <a:gd name="connsiteX5" fmla="*/ 9505950 w 12192000"/>
              <a:gd name="connsiteY5" fmla="*/ 5695950 h 6250131"/>
              <a:gd name="connsiteX6" fmla="*/ 7677150 w 12192000"/>
              <a:gd name="connsiteY6" fmla="*/ 6210300 h 6250131"/>
              <a:gd name="connsiteX7" fmla="*/ 5276850 w 12192000"/>
              <a:gd name="connsiteY7" fmla="*/ 5772150 h 6250131"/>
              <a:gd name="connsiteX8" fmla="*/ 3486150 w 12192000"/>
              <a:gd name="connsiteY8" fmla="*/ 6248400 h 6250131"/>
              <a:gd name="connsiteX9" fmla="*/ 1409700 w 12192000"/>
              <a:gd name="connsiteY9" fmla="*/ 5562600 h 6250131"/>
              <a:gd name="connsiteX10" fmla="*/ 3721 w 12192000"/>
              <a:gd name="connsiteY10" fmla="*/ 5769322 h 6250131"/>
              <a:gd name="connsiteX11" fmla="*/ 0 w 12192000"/>
              <a:gd name="connsiteY11" fmla="*/ 5771157 h 6250131"/>
              <a:gd name="connsiteX12" fmla="*/ 0 w 12192000"/>
              <a:gd name="connsiteY12" fmla="*/ 0 h 625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250131">
                <a:moveTo>
                  <a:pt x="0" y="0"/>
                </a:moveTo>
                <a:lnTo>
                  <a:pt x="12192000" y="0"/>
                </a:lnTo>
                <a:lnTo>
                  <a:pt x="12192000" y="5368255"/>
                </a:lnTo>
                <a:lnTo>
                  <a:pt x="12091839" y="5400973"/>
                </a:lnTo>
                <a:cubicBezTo>
                  <a:pt x="11683603" y="5562005"/>
                  <a:pt x="11270456" y="6036469"/>
                  <a:pt x="10896600" y="6076950"/>
                </a:cubicBezTo>
                <a:cubicBezTo>
                  <a:pt x="10398125" y="6130925"/>
                  <a:pt x="10042525" y="5673725"/>
                  <a:pt x="9505950" y="5695950"/>
                </a:cubicBezTo>
                <a:cubicBezTo>
                  <a:pt x="8969375" y="5718175"/>
                  <a:pt x="8382000" y="6197600"/>
                  <a:pt x="7677150" y="6210300"/>
                </a:cubicBezTo>
                <a:cubicBezTo>
                  <a:pt x="6972300" y="6223000"/>
                  <a:pt x="5975350" y="5765800"/>
                  <a:pt x="5276850" y="5772150"/>
                </a:cubicBezTo>
                <a:cubicBezTo>
                  <a:pt x="4578350" y="5778500"/>
                  <a:pt x="4130675" y="6283325"/>
                  <a:pt x="3486150" y="6248400"/>
                </a:cubicBezTo>
                <a:cubicBezTo>
                  <a:pt x="2841625" y="6213475"/>
                  <a:pt x="2044700" y="5607050"/>
                  <a:pt x="1409700" y="5562600"/>
                </a:cubicBezTo>
                <a:cubicBezTo>
                  <a:pt x="933450" y="5529263"/>
                  <a:pt x="391120" y="5594152"/>
                  <a:pt x="3721" y="5769322"/>
                </a:cubicBezTo>
                <a:lnTo>
                  <a:pt x="0" y="5771157"/>
                </a:lnTo>
                <a:lnTo>
                  <a:pt x="0" y="0"/>
                </a:lnTo>
                <a:close/>
              </a:path>
            </a:pathLst>
          </a:custGeom>
          <a:solidFill>
            <a:srgbClr val="1279EF">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华康俪金黑W8(P)" panose="020B0800000000000000" charset="-122"/>
              <a:ea typeface="华康俪金黑W8(P)" panose="020B0800000000000000" charset="-122"/>
            </a:endParaRPr>
          </a:p>
        </p:txBody>
      </p:sp>
      <p:sp>
        <p:nvSpPr>
          <p:cNvPr id="35" name="任意多边形: 形状 34"/>
          <p:cNvSpPr/>
          <p:nvPr/>
        </p:nvSpPr>
        <p:spPr>
          <a:xfrm>
            <a:off x="0" y="0"/>
            <a:ext cx="12192000" cy="6054187"/>
          </a:xfrm>
          <a:custGeom>
            <a:avLst/>
            <a:gdLst>
              <a:gd name="connsiteX0" fmla="*/ 0 w 12192000"/>
              <a:gd name="connsiteY0" fmla="*/ 0 h 6250131"/>
              <a:gd name="connsiteX1" fmla="*/ 12192000 w 12192000"/>
              <a:gd name="connsiteY1" fmla="*/ 0 h 6250131"/>
              <a:gd name="connsiteX2" fmla="*/ 12192000 w 12192000"/>
              <a:gd name="connsiteY2" fmla="*/ 5368255 h 6250131"/>
              <a:gd name="connsiteX3" fmla="*/ 12091839 w 12192000"/>
              <a:gd name="connsiteY3" fmla="*/ 5400973 h 6250131"/>
              <a:gd name="connsiteX4" fmla="*/ 10896600 w 12192000"/>
              <a:gd name="connsiteY4" fmla="*/ 6076950 h 6250131"/>
              <a:gd name="connsiteX5" fmla="*/ 9505950 w 12192000"/>
              <a:gd name="connsiteY5" fmla="*/ 5695950 h 6250131"/>
              <a:gd name="connsiteX6" fmla="*/ 7677150 w 12192000"/>
              <a:gd name="connsiteY6" fmla="*/ 6210300 h 6250131"/>
              <a:gd name="connsiteX7" fmla="*/ 5276850 w 12192000"/>
              <a:gd name="connsiteY7" fmla="*/ 5772150 h 6250131"/>
              <a:gd name="connsiteX8" fmla="*/ 3486150 w 12192000"/>
              <a:gd name="connsiteY8" fmla="*/ 6248400 h 6250131"/>
              <a:gd name="connsiteX9" fmla="*/ 1409700 w 12192000"/>
              <a:gd name="connsiteY9" fmla="*/ 5562600 h 6250131"/>
              <a:gd name="connsiteX10" fmla="*/ 3721 w 12192000"/>
              <a:gd name="connsiteY10" fmla="*/ 5769322 h 6250131"/>
              <a:gd name="connsiteX11" fmla="*/ 0 w 12192000"/>
              <a:gd name="connsiteY11" fmla="*/ 5771157 h 6250131"/>
              <a:gd name="connsiteX12" fmla="*/ 0 w 12192000"/>
              <a:gd name="connsiteY12" fmla="*/ 0 h 625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250131">
                <a:moveTo>
                  <a:pt x="0" y="0"/>
                </a:moveTo>
                <a:lnTo>
                  <a:pt x="12192000" y="0"/>
                </a:lnTo>
                <a:lnTo>
                  <a:pt x="12192000" y="5368255"/>
                </a:lnTo>
                <a:lnTo>
                  <a:pt x="12091839" y="5400973"/>
                </a:lnTo>
                <a:cubicBezTo>
                  <a:pt x="11683603" y="5562005"/>
                  <a:pt x="11270456" y="6036469"/>
                  <a:pt x="10896600" y="6076950"/>
                </a:cubicBezTo>
                <a:cubicBezTo>
                  <a:pt x="10398125" y="6130925"/>
                  <a:pt x="10042525" y="5673725"/>
                  <a:pt x="9505950" y="5695950"/>
                </a:cubicBezTo>
                <a:cubicBezTo>
                  <a:pt x="8969375" y="5718175"/>
                  <a:pt x="8382000" y="6197600"/>
                  <a:pt x="7677150" y="6210300"/>
                </a:cubicBezTo>
                <a:cubicBezTo>
                  <a:pt x="6972300" y="6223000"/>
                  <a:pt x="5975350" y="5765800"/>
                  <a:pt x="5276850" y="5772150"/>
                </a:cubicBezTo>
                <a:cubicBezTo>
                  <a:pt x="4578350" y="5778500"/>
                  <a:pt x="4130675" y="6283325"/>
                  <a:pt x="3486150" y="6248400"/>
                </a:cubicBezTo>
                <a:cubicBezTo>
                  <a:pt x="2841625" y="6213475"/>
                  <a:pt x="2044700" y="5607050"/>
                  <a:pt x="1409700" y="5562600"/>
                </a:cubicBezTo>
                <a:cubicBezTo>
                  <a:pt x="933450" y="5529263"/>
                  <a:pt x="391120" y="5594152"/>
                  <a:pt x="3721" y="5769322"/>
                </a:cubicBezTo>
                <a:lnTo>
                  <a:pt x="0" y="5771157"/>
                </a:lnTo>
                <a:lnTo>
                  <a:pt x="0" y="0"/>
                </a:lnTo>
                <a:close/>
              </a:path>
            </a:pathLst>
          </a:cu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华康俪金黑W8(P)" panose="020B0800000000000000" charset="-122"/>
              <a:ea typeface="华康俪金黑W8(P)" panose="020B0800000000000000" charset="-122"/>
            </a:endParaRPr>
          </a:p>
        </p:txBody>
      </p:sp>
      <p:sp>
        <p:nvSpPr>
          <p:cNvPr id="12" name="椭圆 11"/>
          <p:cNvSpPr/>
          <p:nvPr/>
        </p:nvSpPr>
        <p:spPr>
          <a:xfrm>
            <a:off x="11224393" y="732460"/>
            <a:ext cx="539386" cy="539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康俪金黑W8(P)" panose="020B0800000000000000" charset="-122"/>
              <a:ea typeface="华康俪金黑W8(P)" panose="020B0800000000000000" charset="-122"/>
            </a:endParaRPr>
          </a:p>
        </p:txBody>
      </p:sp>
      <p:cxnSp>
        <p:nvCxnSpPr>
          <p:cNvPr id="15" name="直接连接符 14"/>
          <p:cNvCxnSpPr/>
          <p:nvPr/>
        </p:nvCxnSpPr>
        <p:spPr>
          <a:xfrm flipH="1">
            <a:off x="11494086" y="1379505"/>
            <a:ext cx="0" cy="10136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1227387" y="2443986"/>
            <a:ext cx="533398" cy="1714500"/>
          </a:xfrm>
          <a:prstGeom prst="rect">
            <a:avLst/>
          </a:prstGeom>
          <a:noFill/>
        </p:spPr>
        <p:txBody>
          <a:bodyPr wrap="square" rtlCol="0">
            <a:spAutoFit/>
          </a:bodyPr>
          <a:lstStyle>
            <a:defPPr>
              <a:defRPr lang="zh-CN"/>
            </a:defPPr>
            <a:lvl1pPr algn="dist">
              <a:lnSpc>
                <a:spcPct val="120000"/>
              </a:lnSpc>
              <a:defRPr sz="2200" spc="30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pPr algn="ctr"/>
            <a:r>
              <a:rPr lang="zh-CN" altLang="en-US" dirty="0">
                <a:latin typeface="华康俪金黑W8(P)" panose="020B0800000000000000" charset="-122"/>
                <a:ea typeface="华康俪金黑W8(P)" panose="020B0800000000000000" charset="-122"/>
              </a:rPr>
              <a:t>项目设计</a:t>
            </a:r>
            <a:endParaRPr lang="zh-CN" altLang="en-US" dirty="0">
              <a:latin typeface="华康俪金黑W8(P)" panose="020B0800000000000000" charset="-122"/>
              <a:ea typeface="华康俪金黑W8(P)" panose="020B0800000000000000" charset="-122"/>
            </a:endParaRPr>
          </a:p>
        </p:txBody>
      </p:sp>
      <p:sp>
        <p:nvSpPr>
          <p:cNvPr id="17" name="文本框 16"/>
          <p:cNvSpPr txBox="1"/>
          <p:nvPr/>
        </p:nvSpPr>
        <p:spPr>
          <a:xfrm flipH="1">
            <a:off x="11254346" y="814020"/>
            <a:ext cx="495684" cy="400110"/>
          </a:xfrm>
          <a:prstGeom prst="rect">
            <a:avLst/>
          </a:prstGeom>
          <a:noFill/>
        </p:spPr>
        <p:txBody>
          <a:bodyPr wrap="square" rtlCol="0">
            <a:spAutoFit/>
          </a:bodyPr>
          <a:lstStyle>
            <a:defPPr>
              <a:defRPr lang="zh-CN"/>
            </a:defPPr>
            <a:lvl1pPr algn="dist">
              <a:defRPr sz="200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r>
              <a:rPr lang="en-US" altLang="zh-CN" dirty="0">
                <a:solidFill>
                  <a:srgbClr val="1279EF"/>
                </a:solidFill>
                <a:latin typeface="华康俪金黑W8(P)" panose="020B0800000000000000" charset="-122"/>
                <a:ea typeface="华康俪金黑W8(P)" panose="020B0800000000000000" charset="-122"/>
              </a:rPr>
              <a:t>02</a:t>
            </a:r>
            <a:endParaRPr lang="en-US" altLang="zh-CN" dirty="0">
              <a:solidFill>
                <a:srgbClr val="1279EF"/>
              </a:solidFill>
              <a:latin typeface="华康俪金黑W8(P)" panose="020B0800000000000000" charset="-122"/>
              <a:ea typeface="华康俪金黑W8(P)" panose="020B0800000000000000" charset="-122"/>
            </a:endParaRPr>
          </a:p>
        </p:txBody>
      </p:sp>
      <p:sp>
        <p:nvSpPr>
          <p:cNvPr id="18" name="文本框 17"/>
          <p:cNvSpPr txBox="1"/>
          <p:nvPr/>
        </p:nvSpPr>
        <p:spPr>
          <a:xfrm>
            <a:off x="752641" y="1271810"/>
            <a:ext cx="10171802" cy="1445260"/>
          </a:xfrm>
          <a:prstGeom prst="rect">
            <a:avLst/>
          </a:prstGeom>
          <a:noFill/>
        </p:spPr>
        <p:txBody>
          <a:bodyPr wrap="square" rtlCol="0">
            <a:spAutoFit/>
          </a:bodyPr>
          <a:lstStyle>
            <a:defPPr>
              <a:defRPr lang="zh-CN"/>
            </a:defPPr>
            <a:lvl1pPr>
              <a:defRPr sz="8800" spc="-150">
                <a:solidFill>
                  <a:schemeClr val="bg1">
                    <a:alpha val="13000"/>
                  </a:schemeClr>
                </a:soli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r>
              <a:rPr lang="en-US" altLang="zh-CN" dirty="0">
                <a:solidFill>
                  <a:schemeClr val="bg1">
                    <a:alpha val="8000"/>
                  </a:schemeClr>
                </a:solidFill>
                <a:latin typeface="华康俪金黑W8(P)" panose="020B0800000000000000" charset="-122"/>
                <a:ea typeface="华康俪金黑W8(P)" panose="020B0800000000000000" charset="-122"/>
              </a:rPr>
              <a:t>PROJECT DESIGNS</a:t>
            </a:r>
            <a:endParaRPr lang="en-US" altLang="zh-CN" dirty="0">
              <a:solidFill>
                <a:schemeClr val="bg1">
                  <a:alpha val="8000"/>
                </a:schemeClr>
              </a:solidFill>
              <a:latin typeface="华康俪金黑W8(P)" panose="020B0800000000000000" charset="-122"/>
              <a:ea typeface="华康俪金黑W8(P)" panose="020B0800000000000000" charset="-122"/>
            </a:endParaRPr>
          </a:p>
        </p:txBody>
      </p:sp>
      <p:sp>
        <p:nvSpPr>
          <p:cNvPr id="19" name="文本框 18"/>
          <p:cNvSpPr txBox="1"/>
          <p:nvPr/>
        </p:nvSpPr>
        <p:spPr>
          <a:xfrm flipH="1">
            <a:off x="700570" y="1119769"/>
            <a:ext cx="3649007" cy="829945"/>
          </a:xfrm>
          <a:prstGeom prst="rect">
            <a:avLst/>
          </a:prstGeom>
          <a:noFill/>
        </p:spPr>
        <p:txBody>
          <a:bodyPr wrap="square" rtlCol="0">
            <a:spAutoFit/>
          </a:bodyPr>
          <a:lstStyle>
            <a:defPPr>
              <a:defRPr lang="zh-CN"/>
            </a:defPPr>
            <a:lvl1pPr algn="dist">
              <a:defRPr sz="4800">
                <a:solidFill>
                  <a:schemeClr val="bg1"/>
                </a:solidFill>
                <a:latin typeface="钉钉进步体" panose="00020600040101010101" pitchFamily="18" charset="-122"/>
                <a:ea typeface="钉钉进步体" panose="00020600040101010101" pitchFamily="18" charset="-122"/>
                <a:cs typeface="包图简圆体" panose="02010601030101010101" charset="-122"/>
              </a:defRPr>
            </a:lvl1pPr>
          </a:lstStyle>
          <a:p>
            <a:pPr algn="l"/>
            <a:r>
              <a:rPr lang="zh-CN" altLang="en-US" dirty="0">
                <a:latin typeface="华康俪金黑W8(P)" panose="020B0800000000000000" charset="-122"/>
                <a:ea typeface="华康俪金黑W8(P)" panose="020B0800000000000000" charset="-122"/>
              </a:rPr>
              <a:t>二、</a:t>
            </a:r>
            <a:endParaRPr lang="zh-CN" altLang="en-US" dirty="0">
              <a:latin typeface="华康俪金黑W8(P)" panose="020B0800000000000000" charset="-122"/>
              <a:ea typeface="华康俪金黑W8(P)" panose="020B0800000000000000" charset="-122"/>
            </a:endParaRPr>
          </a:p>
        </p:txBody>
      </p:sp>
      <p:sp>
        <p:nvSpPr>
          <p:cNvPr id="22" name="文本框 21"/>
          <p:cNvSpPr txBox="1"/>
          <p:nvPr/>
        </p:nvSpPr>
        <p:spPr>
          <a:xfrm>
            <a:off x="700405" y="3585210"/>
            <a:ext cx="6886575" cy="829945"/>
          </a:xfrm>
          <a:prstGeom prst="rect">
            <a:avLst/>
          </a:prstGeom>
          <a:noFill/>
        </p:spPr>
        <p:txBody>
          <a:bodyPr wrap="square">
            <a:spAutoFit/>
          </a:bodyPr>
          <a:lstStyle/>
          <a:p>
            <a:pPr>
              <a:lnSpc>
                <a:spcPct val="150000"/>
              </a:lnSpc>
            </a:pPr>
            <a:r>
              <a:rPr lang="zh-CN" altLang="en-US" sz="1600" spc="120" dirty="0">
                <a:solidFill>
                  <a:schemeClr val="bg1">
                    <a:lumMod val="95000"/>
                  </a:schemeClr>
                </a:solidFill>
                <a:latin typeface="华康俪金黑W8(P)" panose="020B0800000000000000" charset="-122"/>
                <a:ea typeface="华康俪金黑W8(P)" panose="020B0800000000000000" charset="-122"/>
                <a:cs typeface="阿里巴巴普惠体" panose="00020600040101010101" pitchFamily="18" charset="-122"/>
              </a:rPr>
              <a:t>分为上传模块、转换处理模块、输出模块、用户模块。</a:t>
            </a:r>
            <a:endParaRPr lang="zh-CN" altLang="en-US" sz="1600" spc="120" dirty="0">
              <a:solidFill>
                <a:schemeClr val="bg1">
                  <a:lumMod val="95000"/>
                </a:schemeClr>
              </a:solidFill>
              <a:latin typeface="华康俪金黑W8(P)" panose="020B0800000000000000" charset="-122"/>
              <a:ea typeface="华康俪金黑W8(P)" panose="020B0800000000000000" charset="-122"/>
              <a:cs typeface="阿里巴巴普惠体" panose="00020600040101010101" pitchFamily="18" charset="-122"/>
            </a:endParaRPr>
          </a:p>
          <a:p>
            <a:pPr>
              <a:lnSpc>
                <a:spcPct val="150000"/>
              </a:lnSpc>
            </a:pPr>
            <a:r>
              <a:rPr lang="zh-CN" altLang="en-US" sz="1600" spc="120" dirty="0">
                <a:solidFill>
                  <a:schemeClr val="bg1">
                    <a:lumMod val="95000"/>
                  </a:schemeClr>
                </a:solidFill>
                <a:latin typeface="华康俪金黑W8(P)" panose="020B0800000000000000" charset="-122"/>
                <a:ea typeface="华康俪金黑W8(P)" panose="020B0800000000000000" charset="-122"/>
                <a:cs typeface="阿里巴巴普惠体" panose="00020600040101010101" pitchFamily="18" charset="-122"/>
              </a:rPr>
              <a:t>使用通义灵码代码助手实现。</a:t>
            </a:r>
            <a:endParaRPr lang="zh-CN" altLang="en-US" sz="1600" spc="120" dirty="0">
              <a:solidFill>
                <a:schemeClr val="bg1">
                  <a:lumMod val="95000"/>
                </a:schemeClr>
              </a:solidFill>
              <a:latin typeface="华康俪金黑W8(P)" panose="020B0800000000000000" charset="-122"/>
              <a:ea typeface="华康俪金黑W8(P)" panose="020B0800000000000000" charset="-122"/>
              <a:cs typeface="阿里巴巴普惠体" panose="00020600040101010101" pitchFamily="18" charset="-122"/>
            </a:endParaRPr>
          </a:p>
        </p:txBody>
      </p:sp>
      <p:sp>
        <p:nvSpPr>
          <p:cNvPr id="2" name="文本框 1"/>
          <p:cNvSpPr txBox="1"/>
          <p:nvPr/>
        </p:nvSpPr>
        <p:spPr>
          <a:xfrm>
            <a:off x="700405" y="4415155"/>
            <a:ext cx="6523990" cy="829945"/>
          </a:xfrm>
          <a:prstGeom prst="rect">
            <a:avLst/>
          </a:prstGeom>
          <a:noFill/>
        </p:spPr>
        <p:txBody>
          <a:bodyPr wrap="square">
            <a:spAutoFit/>
          </a:bodyPr>
          <a:p>
            <a:pPr algn="l">
              <a:lnSpc>
                <a:spcPct val="150000"/>
              </a:lnSpc>
              <a:buClrTx/>
              <a:buSzTx/>
              <a:buNone/>
            </a:pPr>
            <a:r>
              <a:rPr lang="zh-CN" altLang="en-US" sz="1600" spc="120" dirty="0">
                <a:solidFill>
                  <a:schemeClr val="bg1">
                    <a:lumMod val="95000"/>
                  </a:schemeClr>
                </a:solidFill>
                <a:latin typeface="华康俪金黑W8(P)" panose="020B0800000000000000" charset="-122"/>
                <a:ea typeface="华康俪金黑W8(P)" panose="020B0800000000000000" charset="-122"/>
                <a:cs typeface="阿里巴巴普惠体" panose="00020600040101010101" pitchFamily="18" charset="-122"/>
              </a:rPr>
              <a:t>技术栈：Next.js、</a:t>
            </a:r>
            <a:r>
              <a:rPr lang="zh-CN" altLang="en-US" sz="1600" spc="120" dirty="0">
                <a:solidFill>
                  <a:schemeClr val="bg1">
                    <a:lumMod val="95000"/>
                  </a:schemeClr>
                </a:solidFill>
                <a:latin typeface="华康俪金黑W8(P)" panose="020B0800000000000000" charset="-122"/>
                <a:ea typeface="华康俪金黑W8(P)" panose="020B0800000000000000" charset="-122"/>
                <a:cs typeface="阿里巴巴普惠体" panose="00020600040101010101" pitchFamily="18" charset="-122"/>
                <a:sym typeface="+mn-ea"/>
              </a:rPr>
              <a:t>Typescript、Sass、Electron、</a:t>
            </a:r>
            <a:r>
              <a:rPr lang="zh-CN" altLang="en-US" sz="1600" spc="120" dirty="0">
                <a:solidFill>
                  <a:schemeClr val="bg1">
                    <a:lumMod val="95000"/>
                  </a:schemeClr>
                </a:solidFill>
                <a:latin typeface="华康俪金黑W8(P)" panose="020B0800000000000000" charset="-122"/>
                <a:ea typeface="华康俪金黑W8(P)" panose="020B0800000000000000" charset="-122"/>
                <a:cs typeface="阿里巴巴普惠体" panose="00020600040101010101" pitchFamily="18" charset="-122"/>
              </a:rPr>
              <a:t>MySQL、Zustand、Axios 等</a:t>
            </a:r>
            <a:endParaRPr lang="zh-CN" altLang="en-US" sz="1600" spc="120" dirty="0">
              <a:solidFill>
                <a:schemeClr val="bg1">
                  <a:lumMod val="95000"/>
                </a:schemeClr>
              </a:solidFill>
              <a:latin typeface="华康俪金黑W8(P)" panose="020B0800000000000000" charset="-122"/>
              <a:ea typeface="华康俪金黑W8(P)" panose="020B0800000000000000" charset="-122"/>
              <a:cs typeface="阿里巴巴普惠体" panose="00020600040101010101" pitchFamily="18" charset="-122"/>
            </a:endParaRPr>
          </a:p>
        </p:txBody>
      </p:sp>
      <p:sp>
        <p:nvSpPr>
          <p:cNvPr id="5" name="文本框 4"/>
          <p:cNvSpPr txBox="1"/>
          <p:nvPr/>
        </p:nvSpPr>
        <p:spPr>
          <a:xfrm>
            <a:off x="725170" y="1737360"/>
            <a:ext cx="6014085" cy="1551305"/>
          </a:xfrm>
          <a:prstGeom prst="rect">
            <a:avLst/>
          </a:prstGeom>
          <a:noFill/>
        </p:spPr>
        <p:txBody>
          <a:bodyPr wrap="square" rtlCol="0">
            <a:noAutofit/>
          </a:bodyPr>
          <a:lstStyle>
            <a:defPPr>
              <a:defRPr lang="zh-CN"/>
            </a:defPPr>
            <a:lvl1pPr algn="dist">
              <a:defRPr sz="4800" spc="600">
                <a:gradFill>
                  <a:gsLst>
                    <a:gs pos="0">
                      <a:srgbClr val="4C507D"/>
                    </a:gs>
                    <a:gs pos="54000">
                      <a:srgbClr val="6C72C2"/>
                    </a:gs>
                    <a:gs pos="100000">
                      <a:srgbClr val="A9AEDB"/>
                    </a:gs>
                  </a:gsLst>
                  <a:lin ang="0" scaled="0"/>
                </a:gra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defRPr>
            </a:lvl1pPr>
          </a:lstStyle>
          <a:p>
            <a:pPr>
              <a:lnSpc>
                <a:spcPct val="120000"/>
              </a:lnSpc>
            </a:pPr>
            <a:r>
              <a:rPr lang="zh-CN" altLang="en-US" sz="8800" spc="300" dirty="0">
                <a:solidFill>
                  <a:schemeClr val="bg1"/>
                </a:solidFill>
                <a:latin typeface="华康俪金黑W8(P)" panose="020B0800000000000000" charset="-122"/>
                <a:ea typeface="华康俪金黑W8(P)" panose="020B0800000000000000" charset="-122"/>
                <a:cs typeface="阿里巴巴普惠体 Medium" panose="00020600040101010101" pitchFamily="18" charset="-122"/>
              </a:rPr>
              <a:t>项目设计</a:t>
            </a:r>
            <a:endParaRPr lang="zh-CN" altLang="en-US" sz="8800" spc="300" dirty="0">
              <a:solidFill>
                <a:schemeClr val="bg1"/>
              </a:solidFill>
              <a:latin typeface="华康俪金黑W8(P)" panose="020B0800000000000000" charset="-122"/>
              <a:ea typeface="华康俪金黑W8(P)" panose="020B0800000000000000" charset="-122"/>
              <a:cs typeface="阿里巴巴普惠体 Medium" panose="00020600040101010101" pitchFamily="18" charset="-122"/>
            </a:endParaRPr>
          </a:p>
        </p:txBody>
      </p:sp>
      <p:sp>
        <p:nvSpPr>
          <p:cNvPr id="6" name="矩形 5"/>
          <p:cNvSpPr/>
          <p:nvPr/>
        </p:nvSpPr>
        <p:spPr>
          <a:xfrm flipV="1">
            <a:off x="752475" y="3429000"/>
            <a:ext cx="5903595"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华康俪金黑W8(P)" panose="020B0800000000000000" charset="-122"/>
              <a:ea typeface="华康俪金黑W8(P)" panose="020B0800000000000000" charset="-122"/>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p:cNvSpPr/>
          <p:nvPr/>
        </p:nvSpPr>
        <p:spPr>
          <a:xfrm>
            <a:off x="255454" y="322948"/>
            <a:ext cx="539386" cy="539386"/>
          </a:xfrm>
          <a:prstGeom prst="ellipse">
            <a:avLst/>
          </a:prstGeom>
          <a:solidFill>
            <a:srgbClr val="1279EF"/>
          </a:solidFill>
          <a:ln w="12700"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康俪金黑W8(P)" panose="020B0800000000000000" charset="-122"/>
              <a:ea typeface="华康俪金黑W8(P)" panose="020B0800000000000000" charset="-122"/>
            </a:endParaRPr>
          </a:p>
        </p:txBody>
      </p:sp>
      <p:sp>
        <p:nvSpPr>
          <p:cNvPr id="31" name="文本框 30"/>
          <p:cNvSpPr txBox="1"/>
          <p:nvPr/>
        </p:nvSpPr>
        <p:spPr>
          <a:xfrm>
            <a:off x="913130" y="252730"/>
            <a:ext cx="2351405" cy="497205"/>
          </a:xfrm>
          <a:prstGeom prst="rect">
            <a:avLst/>
          </a:prstGeom>
          <a:noFill/>
        </p:spPr>
        <p:txBody>
          <a:bodyPr wrap="square" rtlCol="0">
            <a:spAutoFit/>
          </a:bodyPr>
          <a:lstStyle>
            <a:defPPr>
              <a:defRPr lang="zh-CN"/>
            </a:defPPr>
            <a:lvl1pPr algn="dist">
              <a:lnSpc>
                <a:spcPct val="120000"/>
              </a:lnSpc>
              <a:defRPr sz="2200" b="1" spc="300">
                <a:solidFill>
                  <a:srgbClr val="1279EF"/>
                </a:solidFill>
                <a:latin typeface="微软雅黑" panose="020B0503020204020204" pitchFamily="34" charset="-122"/>
                <a:ea typeface="微软雅黑" panose="020B0503020204020204" pitchFamily="34" charset="-122"/>
                <a:cs typeface="阿里巴巴普惠体 Medium" panose="00020600040101010101" pitchFamily="18" charset="-122"/>
              </a:defRPr>
            </a:lvl1pPr>
          </a:lstStyle>
          <a:p>
            <a:r>
              <a:rPr lang="zh-CN" altLang="en-US" dirty="0">
                <a:latin typeface="华康俪金黑W8(P)" panose="020B0800000000000000" charset="-122"/>
                <a:ea typeface="华康俪金黑W8(P)" panose="020B0800000000000000" charset="-122"/>
                <a:sym typeface="+mn-ea"/>
              </a:rPr>
              <a:t>核心流程设计</a:t>
            </a:r>
            <a:endParaRPr lang="zh-CN" altLang="en-US" dirty="0">
              <a:latin typeface="华康俪金黑W8(P)" panose="020B0800000000000000" charset="-122"/>
              <a:ea typeface="华康俪金黑W8(P)" panose="020B0800000000000000" charset="-122"/>
              <a:sym typeface="+mn-ea"/>
            </a:endParaRPr>
          </a:p>
        </p:txBody>
      </p:sp>
      <p:sp>
        <p:nvSpPr>
          <p:cNvPr id="32" name="文本框 31"/>
          <p:cNvSpPr txBox="1"/>
          <p:nvPr/>
        </p:nvSpPr>
        <p:spPr>
          <a:xfrm flipH="1">
            <a:off x="276574" y="392586"/>
            <a:ext cx="497146" cy="400110"/>
          </a:xfrm>
          <a:prstGeom prst="rect">
            <a:avLst/>
          </a:prstGeom>
          <a:noFill/>
        </p:spPr>
        <p:txBody>
          <a:bodyPr wrap="square" rtlCol="0">
            <a:spAutoFit/>
          </a:bodyPr>
          <a:lstStyle>
            <a:defPPr>
              <a:defRPr lang="zh-CN"/>
            </a:defPPr>
            <a:lvl1pPr algn="dist">
              <a:defRPr sz="200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r>
              <a:rPr lang="en-US" altLang="zh-CN" dirty="0">
                <a:latin typeface="华康俪金黑W8(P)" panose="020B0800000000000000" charset="-122"/>
                <a:ea typeface="华康俪金黑W8(P)" panose="020B0800000000000000" charset="-122"/>
              </a:rPr>
              <a:t>01</a:t>
            </a:r>
            <a:endParaRPr lang="en-US" altLang="zh-CN" dirty="0">
              <a:latin typeface="华康俪金黑W8(P)" panose="020B0800000000000000" charset="-122"/>
              <a:ea typeface="华康俪金黑W8(P)" panose="020B0800000000000000" charset="-122"/>
            </a:endParaRPr>
          </a:p>
        </p:txBody>
      </p:sp>
      <p:sp>
        <p:nvSpPr>
          <p:cNvPr id="34" name="文本框 33"/>
          <p:cNvSpPr txBox="1"/>
          <p:nvPr/>
        </p:nvSpPr>
        <p:spPr>
          <a:xfrm>
            <a:off x="932180" y="624205"/>
            <a:ext cx="2239010" cy="521970"/>
          </a:xfrm>
          <a:prstGeom prst="rect">
            <a:avLst/>
          </a:prstGeom>
        </p:spPr>
        <p:txBody>
          <a:bodyPr wrap="square">
            <a:spAutoFit/>
          </a:bodyPr>
          <a:lstStyle/>
          <a:p>
            <a:pPr algn="dist"/>
            <a:r>
              <a:rPr lang="en-US" altLang="zh-CN" sz="1400" dirty="0">
                <a:solidFill>
                  <a:srgbClr val="1279EF"/>
                </a:solidFill>
                <a:latin typeface="华康俪金黑W8(P)" panose="020B0800000000000000" charset="-122"/>
                <a:ea typeface="华康俪金黑W8(P)" panose="020B0800000000000000" charset="-122"/>
              </a:rPr>
              <a:t>PROJECT DESIGNS</a:t>
            </a:r>
            <a:endParaRPr lang="en-US" altLang="zh-CN" sz="1400" dirty="0">
              <a:solidFill>
                <a:srgbClr val="1279EF"/>
              </a:solidFill>
              <a:latin typeface="华康俪金黑W8(P)" panose="020B0800000000000000" charset="-122"/>
              <a:ea typeface="华康俪金黑W8(P)" panose="020B0800000000000000" charset="-122"/>
            </a:endParaRPr>
          </a:p>
          <a:p>
            <a:pPr algn="dist"/>
            <a:endParaRPr lang="en-US" altLang="zh-CN" sz="1400" dirty="0">
              <a:solidFill>
                <a:srgbClr val="1279EF"/>
              </a:solidFill>
              <a:latin typeface="华康俪金黑W8(P)" panose="020B0800000000000000" charset="-122"/>
              <a:ea typeface="华康俪金黑W8(P)" panose="020B0800000000000000" charset="-122"/>
            </a:endParaRPr>
          </a:p>
        </p:txBody>
      </p:sp>
      <p:sp>
        <p:nvSpPr>
          <p:cNvPr id="15" name="矩形 14"/>
          <p:cNvSpPr/>
          <p:nvPr/>
        </p:nvSpPr>
        <p:spPr>
          <a:xfrm>
            <a:off x="0" y="6535053"/>
            <a:ext cx="12192000" cy="322948"/>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pic>
        <p:nvPicPr>
          <p:cNvPr id="8" name="图片 7" descr="Tongyi-Qianwen"/>
          <p:cNvPicPr>
            <a:picLocks noChangeAspect="1"/>
          </p:cNvPicPr>
          <p:nvPr/>
        </p:nvPicPr>
        <p:blipFill>
          <a:blip r:embed="rId1"/>
          <a:stretch>
            <a:fillRect/>
          </a:stretch>
        </p:blipFill>
        <p:spPr>
          <a:xfrm>
            <a:off x="8973185" y="5144135"/>
            <a:ext cx="600075" cy="600075"/>
          </a:xfrm>
          <a:prstGeom prst="rect">
            <a:avLst/>
          </a:prstGeom>
        </p:spPr>
      </p:pic>
      <p:sp>
        <p:nvSpPr>
          <p:cNvPr id="17" name="文本框 16"/>
          <p:cNvSpPr txBox="1"/>
          <p:nvPr/>
        </p:nvSpPr>
        <p:spPr>
          <a:xfrm>
            <a:off x="4915535" y="5601335"/>
            <a:ext cx="2574290" cy="645160"/>
          </a:xfrm>
          <a:prstGeom prst="rect">
            <a:avLst/>
          </a:prstGeom>
          <a:noFill/>
        </p:spPr>
        <p:txBody>
          <a:bodyPr wrap="square">
            <a:spAutoFit/>
          </a:bodyPr>
          <a:lstStyle>
            <a:defPPr>
              <a:defRPr lang="zh-CN"/>
            </a:defPPr>
            <a:lvl1pPr>
              <a:lnSpc>
                <a:spcPct val="150000"/>
              </a:lnSpc>
              <a:defRPr sz="1200" spc="12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r>
              <a:rPr lang="zh-CN" altLang="en-US" sz="2400" b="1" dirty="0">
                <a:latin typeface="华康俪金黑W8(P)" panose="020B0800000000000000" charset="-122"/>
                <a:ea typeface="华康俪金黑W8(P)" panose="020B0800000000000000" charset="-122"/>
              </a:rPr>
              <a:t>转换流程图</a:t>
            </a:r>
            <a:endParaRPr lang="zh-CN" altLang="en-US" sz="2400" b="1" dirty="0">
              <a:latin typeface="华康俪金黑W8(P)" panose="020B0800000000000000" charset="-122"/>
              <a:ea typeface="华康俪金黑W8(P)" panose="020B0800000000000000" charset="-122"/>
            </a:endParaRPr>
          </a:p>
        </p:txBody>
      </p:sp>
      <p:cxnSp>
        <p:nvCxnSpPr>
          <p:cNvPr id="10" name="直接连接符 9"/>
          <p:cNvCxnSpPr/>
          <p:nvPr/>
        </p:nvCxnSpPr>
        <p:spPr>
          <a:xfrm>
            <a:off x="10414635" y="4846320"/>
            <a:ext cx="7620" cy="434340"/>
          </a:xfrm>
          <a:prstGeom prst="line">
            <a:avLst/>
          </a:prstGeom>
          <a:ln>
            <a:solidFill>
              <a:srgbClr val="635EEE"/>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612630" y="5280660"/>
            <a:ext cx="2187575" cy="460375"/>
          </a:xfrm>
          <a:prstGeom prst="rect">
            <a:avLst/>
          </a:prstGeom>
          <a:noFill/>
        </p:spPr>
        <p:txBody>
          <a:bodyPr wrap="square" rtlCol="0">
            <a:spAutoFit/>
          </a:bodyPr>
          <a:p>
            <a:r>
              <a:rPr lang="en-US" altLang="zh-CN" sz="2400" b="1">
                <a:solidFill>
                  <a:srgbClr val="6863ED"/>
                </a:solidFill>
                <a:latin typeface="华康俪金黑W8(P)" panose="020B0800000000000000" charset="-122"/>
                <a:ea typeface="华康俪金黑W8(P)" panose="020B0800000000000000" charset="-122"/>
              </a:rPr>
              <a:t>Qwen-vl-plus</a:t>
            </a:r>
            <a:endParaRPr lang="en-US" altLang="zh-CN" sz="2400" b="1">
              <a:solidFill>
                <a:srgbClr val="6863ED"/>
              </a:solidFill>
              <a:latin typeface="华康俪金黑W8(P)" panose="020B0800000000000000" charset="-122"/>
              <a:ea typeface="华康俪金黑W8(P)" panose="020B0800000000000000" charset="-122"/>
            </a:endParaRPr>
          </a:p>
        </p:txBody>
      </p:sp>
      <p:sp>
        <p:nvSpPr>
          <p:cNvPr id="4" name="文本框 3"/>
          <p:cNvSpPr txBox="1"/>
          <p:nvPr/>
        </p:nvSpPr>
        <p:spPr>
          <a:xfrm>
            <a:off x="8841740" y="286385"/>
            <a:ext cx="3344545" cy="575945"/>
          </a:xfrm>
          <a:prstGeom prst="rect">
            <a:avLst/>
          </a:prstGeom>
          <a:noFill/>
        </p:spPr>
        <p:txBody>
          <a:bodyPr wrap="square">
            <a:sp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lnSpc>
                <a:spcPct val="150000"/>
              </a:lnSpc>
            </a:pP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“AISnap”——</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智能格式转换平台、便捷分享</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工具</a:t>
            </a:r>
            <a:endPar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endParaRPr>
          </a:p>
        </p:txBody>
      </p:sp>
      <p:sp>
        <p:nvSpPr>
          <p:cNvPr id="24" name="矩形 23"/>
          <p:cNvSpPr/>
          <p:nvPr/>
        </p:nvSpPr>
        <p:spPr>
          <a:xfrm>
            <a:off x="9105265" y="370840"/>
            <a:ext cx="3086735" cy="295275"/>
          </a:xfrm>
          <a:prstGeom prst="rect">
            <a:avLst/>
          </a:prstGeom>
          <a:solidFill>
            <a:srgbClr val="8096B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5" name="矩形 24"/>
          <p:cNvSpPr/>
          <p:nvPr/>
        </p:nvSpPr>
        <p:spPr>
          <a:xfrm>
            <a:off x="9144000" y="328930"/>
            <a:ext cx="3058795" cy="295275"/>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6" name="文本框 25"/>
          <p:cNvSpPr txBox="1"/>
          <p:nvPr/>
        </p:nvSpPr>
        <p:spPr>
          <a:xfrm>
            <a:off x="9144000" y="290830"/>
            <a:ext cx="3131185" cy="333375"/>
          </a:xfrm>
          <a:prstGeom prst="rect">
            <a:avLst/>
          </a:prstGeom>
          <a:noFill/>
        </p:spPr>
        <p:txBody>
          <a:bodyPr wrap="square">
            <a:sp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lnSpc>
                <a:spcPct val="150000"/>
              </a:lnSpc>
            </a:pP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校园</a:t>
            </a: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e</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站</a:t>
            </a: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校园智联生活平台</a:t>
            </a:r>
            <a:endParaRPr lang="zh-CN" altLang="en-US" sz="1050" dirty="0">
              <a:solidFill>
                <a:schemeClr val="bg1"/>
              </a:solidFill>
              <a:latin typeface="华康俪金黑W8(P)" panose="020B0800000000000000" charset="-122"/>
              <a:ea typeface="华康俪金黑W8(P)" panose="020B0800000000000000" charset="-122"/>
              <a:cs typeface="华康俪金黑W8(P)" panose="020B0800000000000000" charset="-122"/>
            </a:endParaRPr>
          </a:p>
        </p:txBody>
      </p:sp>
      <p:sp>
        <p:nvSpPr>
          <p:cNvPr id="27" name="矩形 26"/>
          <p:cNvSpPr/>
          <p:nvPr/>
        </p:nvSpPr>
        <p:spPr>
          <a:xfrm>
            <a:off x="8642350" y="370840"/>
            <a:ext cx="3549650" cy="295275"/>
          </a:xfrm>
          <a:prstGeom prst="rect">
            <a:avLst/>
          </a:prstGeom>
          <a:solidFill>
            <a:srgbClr val="8096B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8" name="矩形 27"/>
          <p:cNvSpPr/>
          <p:nvPr/>
        </p:nvSpPr>
        <p:spPr>
          <a:xfrm>
            <a:off x="8267065" y="328930"/>
            <a:ext cx="3935730" cy="336550"/>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33" name="文本框 32"/>
          <p:cNvSpPr txBox="1"/>
          <p:nvPr/>
        </p:nvSpPr>
        <p:spPr>
          <a:xfrm>
            <a:off x="8178165" y="290830"/>
            <a:ext cx="4008120" cy="500380"/>
          </a:xfrm>
          <a:prstGeom prst="rect">
            <a:avLst/>
          </a:prstGeom>
          <a:noFill/>
        </p:spPr>
        <p:txBody>
          <a:bodyPr wrap="square">
            <a:no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lnSpc>
                <a:spcPct val="150000"/>
              </a:lnSpc>
            </a:pPr>
            <a:r>
              <a:rPr lang="en-US" altLang="zh-CN" sz="120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“AISnap”——</a:t>
            </a:r>
            <a:r>
              <a:rPr lang="zh-CN" altLang="en-US" sz="120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智能格式转换平台、便捷分享工具</a:t>
            </a:r>
            <a:endParaRPr lang="zh-CN" altLang="en-US" sz="120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endParaRPr>
          </a:p>
        </p:txBody>
      </p:sp>
      <p:graphicFrame>
        <p:nvGraphicFramePr>
          <p:cNvPr id="21" name="对象 20"/>
          <p:cNvGraphicFramePr/>
          <p:nvPr/>
        </p:nvGraphicFramePr>
        <p:xfrm>
          <a:off x="1029970" y="1464945"/>
          <a:ext cx="10428605" cy="3251200"/>
        </p:xfrm>
        <a:graphic>
          <a:graphicData uri="http://schemas.openxmlformats.org/presentationml/2006/ole">
            <mc:AlternateContent xmlns:mc="http://schemas.openxmlformats.org/markup-compatibility/2006">
              <mc:Choice xmlns:v="urn:schemas-microsoft-com:vml" Requires="v">
                <p:oleObj spid="_x0000_s22" name="" r:id="rId2" imgW="4591050" imgH="1448435" progId="Visio.Drawing.15">
                  <p:embed/>
                </p:oleObj>
              </mc:Choice>
              <mc:Fallback>
                <p:oleObj name="" r:id="rId2" imgW="4591050" imgH="1448435" progId="Visio.Drawing.15">
                  <p:embed/>
                  <p:pic>
                    <p:nvPicPr>
                      <p:cNvPr id="0" name="图片 21"/>
                      <p:cNvPicPr/>
                      <p:nvPr/>
                    </p:nvPicPr>
                    <p:blipFill>
                      <a:blip r:embed="rId3"/>
                      <a:stretch>
                        <a:fillRect/>
                      </a:stretch>
                    </p:blipFill>
                    <p:spPr>
                      <a:xfrm>
                        <a:off x="1029970" y="1464945"/>
                        <a:ext cx="10428605" cy="3251200"/>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p:cNvSpPr/>
          <p:nvPr/>
        </p:nvSpPr>
        <p:spPr>
          <a:xfrm>
            <a:off x="255454" y="322948"/>
            <a:ext cx="539386" cy="539386"/>
          </a:xfrm>
          <a:prstGeom prst="ellipse">
            <a:avLst/>
          </a:prstGeom>
          <a:solidFill>
            <a:srgbClr val="1279EF"/>
          </a:solidFill>
          <a:ln w="12700"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康俪金黑W8(P)" panose="020B0800000000000000" charset="-122"/>
              <a:ea typeface="华康俪金黑W8(P)" panose="020B0800000000000000" charset="-122"/>
            </a:endParaRPr>
          </a:p>
        </p:txBody>
      </p:sp>
      <p:sp>
        <p:nvSpPr>
          <p:cNvPr id="31" name="文本框 30"/>
          <p:cNvSpPr txBox="1"/>
          <p:nvPr/>
        </p:nvSpPr>
        <p:spPr>
          <a:xfrm>
            <a:off x="913130" y="252730"/>
            <a:ext cx="2356485" cy="497205"/>
          </a:xfrm>
          <a:prstGeom prst="rect">
            <a:avLst/>
          </a:prstGeom>
          <a:noFill/>
        </p:spPr>
        <p:txBody>
          <a:bodyPr wrap="square" rtlCol="0">
            <a:spAutoFit/>
          </a:bodyPr>
          <a:lstStyle>
            <a:defPPr>
              <a:defRPr lang="zh-CN"/>
            </a:defPPr>
            <a:lvl1pPr algn="dist">
              <a:lnSpc>
                <a:spcPct val="120000"/>
              </a:lnSpc>
              <a:defRPr sz="2200" b="1" spc="300">
                <a:solidFill>
                  <a:srgbClr val="1279EF"/>
                </a:solidFill>
                <a:latin typeface="微软雅黑" panose="020B0503020204020204" pitchFamily="34" charset="-122"/>
                <a:ea typeface="微软雅黑" panose="020B0503020204020204" pitchFamily="34" charset="-122"/>
                <a:cs typeface="阿里巴巴普惠体 Medium" panose="00020600040101010101" pitchFamily="18" charset="-122"/>
              </a:defRPr>
            </a:lvl1pPr>
          </a:lstStyle>
          <a:p>
            <a:r>
              <a:rPr lang="zh-CN" altLang="en-US" dirty="0">
                <a:latin typeface="华康俪金黑W8(P)" panose="020B0800000000000000" charset="-122"/>
                <a:ea typeface="华康俪金黑W8(P)" panose="020B0800000000000000" charset="-122"/>
                <a:sym typeface="+mn-ea"/>
              </a:rPr>
              <a:t>用户权限设计</a:t>
            </a:r>
            <a:endParaRPr lang="zh-CN" altLang="en-US" dirty="0">
              <a:latin typeface="华康俪金黑W8(P)" panose="020B0800000000000000" charset="-122"/>
              <a:ea typeface="华康俪金黑W8(P)" panose="020B0800000000000000" charset="-122"/>
              <a:sym typeface="+mn-ea"/>
            </a:endParaRPr>
          </a:p>
        </p:txBody>
      </p:sp>
      <p:sp>
        <p:nvSpPr>
          <p:cNvPr id="32" name="文本框 31"/>
          <p:cNvSpPr txBox="1"/>
          <p:nvPr/>
        </p:nvSpPr>
        <p:spPr>
          <a:xfrm flipH="1">
            <a:off x="276574" y="392586"/>
            <a:ext cx="497146" cy="398780"/>
          </a:xfrm>
          <a:prstGeom prst="rect">
            <a:avLst/>
          </a:prstGeom>
          <a:noFill/>
        </p:spPr>
        <p:txBody>
          <a:bodyPr wrap="square" rtlCol="0">
            <a:spAutoFit/>
          </a:bodyPr>
          <a:lstStyle>
            <a:defPPr>
              <a:defRPr lang="zh-CN"/>
            </a:defPPr>
            <a:lvl1pPr algn="dist">
              <a:defRPr sz="200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r>
              <a:rPr lang="en-US" altLang="zh-CN" dirty="0">
                <a:latin typeface="华康俪金黑W8(P)" panose="020B0800000000000000" charset="-122"/>
                <a:ea typeface="华康俪金黑W8(P)" panose="020B0800000000000000" charset="-122"/>
              </a:rPr>
              <a:t>02</a:t>
            </a:r>
            <a:endParaRPr lang="en-US" altLang="zh-CN" dirty="0">
              <a:latin typeface="华康俪金黑W8(P)" panose="020B0800000000000000" charset="-122"/>
              <a:ea typeface="华康俪金黑W8(P)" panose="020B0800000000000000" charset="-122"/>
            </a:endParaRPr>
          </a:p>
        </p:txBody>
      </p:sp>
      <p:sp>
        <p:nvSpPr>
          <p:cNvPr id="15" name="矩形 14"/>
          <p:cNvSpPr/>
          <p:nvPr/>
        </p:nvSpPr>
        <p:spPr>
          <a:xfrm>
            <a:off x="0" y="6535053"/>
            <a:ext cx="12192000" cy="322948"/>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pic>
        <p:nvPicPr>
          <p:cNvPr id="2" name="图片 1" descr="用户权限图"/>
          <p:cNvPicPr>
            <a:picLocks noChangeAspect="1"/>
          </p:cNvPicPr>
          <p:nvPr/>
        </p:nvPicPr>
        <p:blipFill>
          <a:blip r:embed="rId1"/>
          <a:stretch>
            <a:fillRect/>
          </a:stretch>
        </p:blipFill>
        <p:spPr>
          <a:xfrm>
            <a:off x="2582545" y="970915"/>
            <a:ext cx="6946900" cy="4521200"/>
          </a:xfrm>
          <a:prstGeom prst="rect">
            <a:avLst/>
          </a:prstGeom>
          <a:effectLst>
            <a:softEdge rad="254000"/>
          </a:effectLst>
        </p:spPr>
      </p:pic>
      <p:sp>
        <p:nvSpPr>
          <p:cNvPr id="4" name="文本框 3"/>
          <p:cNvSpPr txBox="1"/>
          <p:nvPr/>
        </p:nvSpPr>
        <p:spPr>
          <a:xfrm>
            <a:off x="8841740" y="286385"/>
            <a:ext cx="3344545" cy="575945"/>
          </a:xfrm>
          <a:prstGeom prst="rect">
            <a:avLst/>
          </a:prstGeom>
          <a:noFill/>
        </p:spPr>
        <p:txBody>
          <a:bodyPr wrap="square">
            <a:sp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lnSpc>
                <a:spcPct val="150000"/>
              </a:lnSpc>
            </a:pP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“AISnap”——</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智能格式转换平台、便捷分享</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工具</a:t>
            </a:r>
            <a:endPar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endParaRPr>
          </a:p>
        </p:txBody>
      </p:sp>
      <p:sp>
        <p:nvSpPr>
          <p:cNvPr id="24" name="矩形 23"/>
          <p:cNvSpPr/>
          <p:nvPr/>
        </p:nvSpPr>
        <p:spPr>
          <a:xfrm>
            <a:off x="9105265" y="370840"/>
            <a:ext cx="3086735" cy="295275"/>
          </a:xfrm>
          <a:prstGeom prst="rect">
            <a:avLst/>
          </a:prstGeom>
          <a:solidFill>
            <a:srgbClr val="8096B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5" name="矩形 24"/>
          <p:cNvSpPr/>
          <p:nvPr/>
        </p:nvSpPr>
        <p:spPr>
          <a:xfrm>
            <a:off x="9144000" y="328930"/>
            <a:ext cx="3058795" cy="295275"/>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6" name="文本框 25"/>
          <p:cNvSpPr txBox="1"/>
          <p:nvPr/>
        </p:nvSpPr>
        <p:spPr>
          <a:xfrm>
            <a:off x="9144000" y="290830"/>
            <a:ext cx="3131185" cy="333375"/>
          </a:xfrm>
          <a:prstGeom prst="rect">
            <a:avLst/>
          </a:prstGeom>
          <a:noFill/>
        </p:spPr>
        <p:txBody>
          <a:bodyPr wrap="square">
            <a:sp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lnSpc>
                <a:spcPct val="150000"/>
              </a:lnSpc>
            </a:pP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校园</a:t>
            </a: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e</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站</a:t>
            </a:r>
            <a:r>
              <a:rPr lang="en-US" altLang="zh-CN"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t>
            </a:r>
            <a:r>
              <a:rPr lang="zh-CN" altLang="en-US" sz="105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校园智联生活平台</a:t>
            </a:r>
            <a:endParaRPr lang="zh-CN" altLang="en-US" sz="1050" dirty="0">
              <a:solidFill>
                <a:schemeClr val="bg1"/>
              </a:solidFill>
              <a:latin typeface="华康俪金黑W8(P)" panose="020B0800000000000000" charset="-122"/>
              <a:ea typeface="华康俪金黑W8(P)" panose="020B0800000000000000" charset="-122"/>
              <a:cs typeface="华康俪金黑W8(P)" panose="020B0800000000000000" charset="-122"/>
            </a:endParaRPr>
          </a:p>
        </p:txBody>
      </p:sp>
      <p:sp>
        <p:nvSpPr>
          <p:cNvPr id="27" name="矩形 26"/>
          <p:cNvSpPr/>
          <p:nvPr/>
        </p:nvSpPr>
        <p:spPr>
          <a:xfrm>
            <a:off x="8642350" y="370840"/>
            <a:ext cx="3549650" cy="295275"/>
          </a:xfrm>
          <a:prstGeom prst="rect">
            <a:avLst/>
          </a:prstGeom>
          <a:solidFill>
            <a:srgbClr val="8096B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28" name="矩形 27"/>
          <p:cNvSpPr/>
          <p:nvPr/>
        </p:nvSpPr>
        <p:spPr>
          <a:xfrm>
            <a:off x="8267065" y="328930"/>
            <a:ext cx="3935730" cy="336550"/>
          </a:xfrm>
          <a:prstGeom prst="rect">
            <a:avLst/>
          </a:prstGeom>
          <a:solidFill>
            <a:srgbClr val="12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康俪金黑W8(P)" panose="020B0800000000000000" charset="-122"/>
              <a:ea typeface="华康俪金黑W8(P)" panose="020B0800000000000000" charset="-122"/>
            </a:endParaRPr>
          </a:p>
        </p:txBody>
      </p:sp>
      <p:sp>
        <p:nvSpPr>
          <p:cNvPr id="33" name="文本框 32"/>
          <p:cNvSpPr txBox="1"/>
          <p:nvPr/>
        </p:nvSpPr>
        <p:spPr>
          <a:xfrm>
            <a:off x="8178165" y="290830"/>
            <a:ext cx="4008120" cy="500380"/>
          </a:xfrm>
          <a:prstGeom prst="rect">
            <a:avLst/>
          </a:prstGeom>
          <a:noFill/>
        </p:spPr>
        <p:txBody>
          <a:bodyPr wrap="square">
            <a:noAutofit/>
          </a:bodyPr>
          <a:lstStyle>
            <a:defPPr>
              <a:defRPr lang="zh-CN"/>
            </a:defPPr>
            <a:lvl1pPr>
              <a:lnSpc>
                <a:spcPct val="150000"/>
              </a:lnSpc>
              <a:defRPr sz="1100" spc="120">
                <a:solidFill>
                  <a:schemeClr val="bg2">
                    <a:lumMod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lnSpc>
                <a:spcPct val="150000"/>
              </a:lnSpc>
            </a:pPr>
            <a:r>
              <a:rPr lang="en-US" altLang="zh-CN" sz="120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“AISnap”——</a:t>
            </a:r>
            <a:r>
              <a:rPr lang="zh-CN" altLang="en-US" sz="120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rPr>
              <a:t>智能格式转换平台、便捷分享工具</a:t>
            </a:r>
            <a:endParaRPr lang="zh-CN" altLang="en-US" sz="1200" dirty="0">
              <a:solidFill>
                <a:schemeClr val="bg1">
                  <a:lumMod val="95000"/>
                </a:schemeClr>
              </a:solidFill>
              <a:latin typeface="华康俪金黑W8(P)" panose="020B0800000000000000" charset="-122"/>
              <a:ea typeface="华康俪金黑W8(P)" panose="020B0800000000000000" charset="-122"/>
              <a:cs typeface="华康俪金黑W8(P)" panose="020B0800000000000000" charset="-122"/>
              <a:sym typeface="+mn-ea"/>
            </a:endParaRPr>
          </a:p>
        </p:txBody>
      </p:sp>
      <p:sp>
        <p:nvSpPr>
          <p:cNvPr id="3" name="文本框 2"/>
          <p:cNvSpPr txBox="1"/>
          <p:nvPr/>
        </p:nvSpPr>
        <p:spPr>
          <a:xfrm>
            <a:off x="4915535" y="5601335"/>
            <a:ext cx="2574290" cy="645160"/>
          </a:xfrm>
          <a:prstGeom prst="rect">
            <a:avLst/>
          </a:prstGeom>
          <a:noFill/>
        </p:spPr>
        <p:txBody>
          <a:bodyPr wrap="square">
            <a:spAutoFit/>
          </a:bodyPr>
          <a:lstStyle>
            <a:defPPr>
              <a:defRPr lang="zh-CN"/>
            </a:defPPr>
            <a:lvl1pPr>
              <a:lnSpc>
                <a:spcPct val="150000"/>
              </a:lnSpc>
              <a:defRPr sz="1200" spc="12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algn="ctr"/>
            <a:r>
              <a:rPr lang="zh-CN" altLang="en-US" sz="2400" b="1" dirty="0">
                <a:latin typeface="华康俪金黑W8(P)" panose="020B0800000000000000" charset="-122"/>
                <a:ea typeface="华康俪金黑W8(P)" panose="020B0800000000000000" charset="-122"/>
              </a:rPr>
              <a:t>用户权限图</a:t>
            </a:r>
            <a:endParaRPr lang="zh-CN" altLang="en-US" sz="2400" b="1" dirty="0">
              <a:latin typeface="华康俪金黑W8(P)" panose="020B0800000000000000" charset="-122"/>
              <a:ea typeface="华康俪金黑W8(P)" panose="020B0800000000000000" charset="-122"/>
            </a:endParaRPr>
          </a:p>
        </p:txBody>
      </p:sp>
      <p:sp>
        <p:nvSpPr>
          <p:cNvPr id="6" name="文本框 5"/>
          <p:cNvSpPr txBox="1"/>
          <p:nvPr/>
        </p:nvSpPr>
        <p:spPr>
          <a:xfrm>
            <a:off x="932180" y="624205"/>
            <a:ext cx="2239010" cy="521970"/>
          </a:xfrm>
          <a:prstGeom prst="rect">
            <a:avLst/>
          </a:prstGeom>
        </p:spPr>
        <p:txBody>
          <a:bodyPr wrap="square">
            <a:spAutoFit/>
          </a:bodyPr>
          <a:lstStyle/>
          <a:p>
            <a:pPr algn="dist"/>
            <a:r>
              <a:rPr lang="en-US" altLang="zh-CN" sz="1400" dirty="0">
                <a:solidFill>
                  <a:srgbClr val="1279EF"/>
                </a:solidFill>
                <a:latin typeface="华康俪金黑W8(P)" panose="020B0800000000000000" charset="-122"/>
                <a:ea typeface="华康俪金黑W8(P)" panose="020B0800000000000000" charset="-122"/>
              </a:rPr>
              <a:t>PROJECT DESIGNS</a:t>
            </a:r>
            <a:endParaRPr lang="en-US" altLang="zh-CN" sz="1400" dirty="0">
              <a:solidFill>
                <a:srgbClr val="1279EF"/>
              </a:solidFill>
              <a:latin typeface="华康俪金黑W8(P)" panose="020B0800000000000000" charset="-122"/>
              <a:ea typeface="华康俪金黑W8(P)" panose="020B0800000000000000" charset="-122"/>
            </a:endParaRPr>
          </a:p>
          <a:p>
            <a:pPr algn="dist"/>
            <a:endParaRPr lang="en-US" altLang="zh-CN" sz="1400" dirty="0">
              <a:solidFill>
                <a:srgbClr val="1279EF"/>
              </a:solidFill>
              <a:latin typeface="华康俪金黑W8(P)" panose="020B0800000000000000" charset="-122"/>
              <a:ea typeface="华康俪金黑W8(P)" panose="020B0800000000000000" charset="-122"/>
            </a:endParaRPr>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DIAGRAM_VIRTUALLY_FRAME" val="{&quot;height&quot;:209.52015748031494,&quot;left&quot;:0,&quot;top&quot;:155.58448818897637,&quot;width&quot;:960}"/>
</p:tagLst>
</file>

<file path=ppt/tags/tag10.xml><?xml version="1.0" encoding="utf-8"?>
<p:tagLst xmlns:p="http://schemas.openxmlformats.org/presentationml/2006/main">
  <p:tag name="KSO_WM_DIAGRAM_VIRTUALLY_FRAME" val="{&quot;height&quot;:209.52015748031494,&quot;left&quot;:0,&quot;top&quot;:155.58448818897637,&quot;width&quot;:960}"/>
</p:tagLst>
</file>

<file path=ppt/tags/tag11.xml><?xml version="1.0" encoding="utf-8"?>
<p:tagLst xmlns:p="http://schemas.openxmlformats.org/presentationml/2006/main">
  <p:tag name="KSO_WM_DIAGRAM_VIRTUALLY_FRAME" val="{&quot;height&quot;:209.52015748031494,&quot;left&quot;:0,&quot;top&quot;:155.58448818897637,&quot;width&quot;:960}"/>
</p:tagLst>
</file>

<file path=ppt/tags/tag12.xml><?xml version="1.0" encoding="utf-8"?>
<p:tagLst xmlns:p="http://schemas.openxmlformats.org/presentationml/2006/main">
  <p:tag name="KSO_WM_DIAGRAM_VIRTUALLY_FRAME" val="{&quot;height&quot;:209.52015748031494,&quot;left&quot;:0,&quot;top&quot;:155.58448818897637,&quot;width&quot;:960}"/>
</p:tagLst>
</file>

<file path=ppt/tags/tag13.xml><?xml version="1.0" encoding="utf-8"?>
<p:tagLst xmlns:p="http://schemas.openxmlformats.org/presentationml/2006/main">
  <p:tag name="KSO_WM_DIAGRAM_VIRTUALLY_FRAME" val="{&quot;height&quot;:209.52015748031494,&quot;left&quot;:0,&quot;top&quot;:155.58448818897637,&quot;width&quot;:960}"/>
</p:tagLst>
</file>

<file path=ppt/tags/tag14.xml><?xml version="1.0" encoding="utf-8"?>
<p:tagLst xmlns:p="http://schemas.openxmlformats.org/presentationml/2006/main">
  <p:tag name="KSO_WM_DIAGRAM_VIRTUALLY_FRAME" val="{&quot;height&quot;:209.52015748031494,&quot;left&quot;:0,&quot;top&quot;:155.58448818897637,&quot;width&quot;:960}"/>
</p:tagLst>
</file>

<file path=ppt/tags/tag15.xml><?xml version="1.0" encoding="utf-8"?>
<p:tagLst xmlns:p="http://schemas.openxmlformats.org/presentationml/2006/main">
  <p:tag name="KSO_WM_DIAGRAM_VIRTUALLY_FRAME" val="{&quot;height&quot;:209.52015748031494,&quot;left&quot;:0,&quot;top&quot;:155.58448818897637,&quot;width&quot;:960}"/>
</p:tagLst>
</file>

<file path=ppt/tags/tag16.xml><?xml version="1.0" encoding="utf-8"?>
<p:tagLst xmlns:p="http://schemas.openxmlformats.org/presentationml/2006/main">
  <p:tag name="KSO_WM_DIAGRAM_VIRTUALLY_FRAME" val="{&quot;height&quot;:209.52015748031494,&quot;left&quot;:0,&quot;top&quot;:155.58448818897637,&quot;width&quot;:960}"/>
</p:tagLst>
</file>

<file path=ppt/tags/tag17.xml><?xml version="1.0" encoding="utf-8"?>
<p:tagLst xmlns:p="http://schemas.openxmlformats.org/presentationml/2006/main">
  <p:tag name="KSO_WM_DIAGRAM_VIRTUALLY_FRAME" val="{&quot;height&quot;:209.52015748031494,&quot;left&quot;:0,&quot;top&quot;:155.58448818897637,&quot;width&quot;:960}"/>
</p:tagLst>
</file>

<file path=ppt/tags/tag18.xml><?xml version="1.0" encoding="utf-8"?>
<p:tagLst xmlns:p="http://schemas.openxmlformats.org/presentationml/2006/main">
  <p:tag name="KSO_WM_DIAGRAM_VIRTUALLY_FRAME" val="{&quot;height&quot;:209.52015748031494,&quot;left&quot;:0,&quot;top&quot;:155.58448818897637,&quot;width&quot;:960}"/>
</p:tagLst>
</file>

<file path=ppt/tags/tag19.xml><?xml version="1.0" encoding="utf-8"?>
<p:tagLst xmlns:p="http://schemas.openxmlformats.org/presentationml/2006/main">
  <p:tag name="KSO_WM_DIAGRAM_VIRTUALLY_FRAME" val="{&quot;height&quot;:209.52015748031494,&quot;left&quot;:0,&quot;top&quot;:155.58448818897637,&quot;width&quot;:960}"/>
</p:tagLst>
</file>

<file path=ppt/tags/tag2.xml><?xml version="1.0" encoding="utf-8"?>
<p:tagLst xmlns:p="http://schemas.openxmlformats.org/presentationml/2006/main">
  <p:tag name="KSO_WM_DIAGRAM_VIRTUALLY_FRAME" val="{&quot;height&quot;:209.52015748031494,&quot;left&quot;:0,&quot;top&quot;:155.58448818897637,&quot;width&quot;:960}"/>
</p:tagLst>
</file>

<file path=ppt/tags/tag20.xml><?xml version="1.0" encoding="utf-8"?>
<p:tagLst xmlns:p="http://schemas.openxmlformats.org/presentationml/2006/main">
  <p:tag name="KSO_WM_DIAGRAM_VIRTUALLY_FRAME" val="{&quot;height&quot;:209.52015748031494,&quot;left&quot;:0,&quot;top&quot;:155.58448818897637,&quot;width&quot;:960}"/>
</p:tagLst>
</file>

<file path=ppt/tags/tag21.xml><?xml version="1.0" encoding="utf-8"?>
<p:tagLst xmlns:p="http://schemas.openxmlformats.org/presentationml/2006/main">
  <p:tag name="KSO_WM_DIAGRAM_VIRTUALLY_FRAME" val="{&quot;height&quot;:209.52015748031494,&quot;left&quot;:0,&quot;top&quot;:155.58448818897637,&quot;width&quot;:960}"/>
</p:tagLst>
</file>

<file path=ppt/tags/tag22.xml><?xml version="1.0" encoding="utf-8"?>
<p:tagLst xmlns:p="http://schemas.openxmlformats.org/presentationml/2006/main">
  <p:tag name="KSO_WM_DIAGRAM_VIRTUALLY_FRAME" val="{&quot;height&quot;:209.52015748031494,&quot;left&quot;:0,&quot;top&quot;:155.58448818897637,&quot;width&quot;:960}"/>
</p:tagLst>
</file>

<file path=ppt/tags/tag23.xml><?xml version="1.0" encoding="utf-8"?>
<p:tagLst xmlns:p="http://schemas.openxmlformats.org/presentationml/2006/main">
  <p:tag name="KSO_WM_DIAGRAM_VIRTUALLY_FRAME" val="{&quot;height&quot;:209.52015748031494,&quot;left&quot;:0,&quot;top&quot;:155.58448818897637,&quot;width&quot;:960}"/>
</p:tagLst>
</file>

<file path=ppt/tags/tag24.xml><?xml version="1.0" encoding="utf-8"?>
<p:tagLst xmlns:p="http://schemas.openxmlformats.org/presentationml/2006/main">
  <p:tag name="KSO_WM_DIAGRAM_VIRTUALLY_FRAME" val="{&quot;height&quot;:209.52015748031494,&quot;left&quot;:0,&quot;top&quot;:155.58448818897637,&quot;width&quot;:960}"/>
</p:tagLst>
</file>

<file path=ppt/tags/tag25.xml><?xml version="1.0" encoding="utf-8"?>
<p:tagLst xmlns:p="http://schemas.openxmlformats.org/presentationml/2006/main">
  <p:tag name="KSO_WM_DIAGRAM_VIRTUALLY_FRAME" val="{&quot;height&quot;:209.52015748031494,&quot;left&quot;:0,&quot;top&quot;:155.58448818897637,&quot;width&quot;:960}"/>
</p:tagLst>
</file>

<file path=ppt/tags/tag26.xml><?xml version="1.0" encoding="utf-8"?>
<p:tagLst xmlns:p="http://schemas.openxmlformats.org/presentationml/2006/main">
  <p:tag name="KSO_WM_UNIT_TABLE_BEAUTIFY" val="smartTable{09f1a89e-b67e-4b3f-a84b-10bf83bfad99}"/>
  <p:tag name="TABLE_ENDDRAG_ORIGIN_RECT" val="778*324"/>
  <p:tag name="TABLE_ENDDRAG_RECT" val="76*162*778*324"/>
</p:tagLst>
</file>

<file path=ppt/tags/tag27.xml><?xml version="1.0" encoding="utf-8"?>
<p:tagLst xmlns:p="http://schemas.openxmlformats.org/presentationml/2006/main">
  <p:tag name="AS_NET" val="4.0.30319.42000"/>
  <p:tag name="AS_OS" val="Microsoft Windows NT 6.1.7601 Service Pack 1"/>
  <p:tag name="AS_RELEASE_DATE" val="2022.11.14"/>
  <p:tag name="AS_TITLE" val="Aspose.Slides for .NET 4.0 Client Profile"/>
  <p:tag name="AS_VERSION" val="22.11"/>
  <p:tag name="COMMONDATA" val="eyJoZGlkIjoiYjdlZjIwZmNkNzI3MzEwMzZmOTQyZTUzYzc4MjYwZjAifQ=="/>
  <p:tag name="KSO_WPP_MARK_KEY" val="ddf9933a-e656-452f-ad05-c525ff79130c"/>
</p:tagLst>
</file>

<file path=ppt/tags/tag3.xml><?xml version="1.0" encoding="utf-8"?>
<p:tagLst xmlns:p="http://schemas.openxmlformats.org/presentationml/2006/main">
  <p:tag name="KSO_WM_DIAGRAM_VIRTUALLY_FRAME" val="{&quot;height&quot;:209.52015748031494,&quot;left&quot;:0,&quot;top&quot;:155.58448818897637,&quot;width&quot;:960}"/>
</p:tagLst>
</file>

<file path=ppt/tags/tag4.xml><?xml version="1.0" encoding="utf-8"?>
<p:tagLst xmlns:p="http://schemas.openxmlformats.org/presentationml/2006/main">
  <p:tag name="KSO_WM_DIAGRAM_VIRTUALLY_FRAME" val="{&quot;height&quot;:209.52015748031494,&quot;left&quot;:0,&quot;top&quot;:155.58448818897637,&quot;width&quot;:960}"/>
</p:tagLst>
</file>

<file path=ppt/tags/tag5.xml><?xml version="1.0" encoding="utf-8"?>
<p:tagLst xmlns:p="http://schemas.openxmlformats.org/presentationml/2006/main">
  <p:tag name="KSO_WM_DIAGRAM_VIRTUALLY_FRAME" val="{&quot;height&quot;:209.52015748031494,&quot;left&quot;:0,&quot;top&quot;:155.58448818897637,&quot;width&quot;:960}"/>
</p:tagLst>
</file>

<file path=ppt/tags/tag6.xml><?xml version="1.0" encoding="utf-8"?>
<p:tagLst xmlns:p="http://schemas.openxmlformats.org/presentationml/2006/main">
  <p:tag name="KSO_WM_DIAGRAM_VIRTUALLY_FRAME" val="{&quot;height&quot;:209.52015748031494,&quot;left&quot;:0,&quot;top&quot;:155.58448818897637,&quot;width&quot;:960}"/>
</p:tagLst>
</file>

<file path=ppt/tags/tag7.xml><?xml version="1.0" encoding="utf-8"?>
<p:tagLst xmlns:p="http://schemas.openxmlformats.org/presentationml/2006/main">
  <p:tag name="KSO_WM_DIAGRAM_VIRTUALLY_FRAME" val="{&quot;height&quot;:209.52015748031494,&quot;left&quot;:0,&quot;top&quot;:155.58448818897637,&quot;width&quot;:960}"/>
</p:tagLst>
</file>

<file path=ppt/tags/tag8.xml><?xml version="1.0" encoding="utf-8"?>
<p:tagLst xmlns:p="http://schemas.openxmlformats.org/presentationml/2006/main">
  <p:tag name="KSO_WM_DIAGRAM_VIRTUALLY_FRAME" val="{&quot;height&quot;:209.52015748031494,&quot;left&quot;:0,&quot;top&quot;:155.58448818897637,&quot;width&quot;:960}"/>
</p:tagLst>
</file>

<file path=ppt/tags/tag9.xml><?xml version="1.0" encoding="utf-8"?>
<p:tagLst xmlns:p="http://schemas.openxmlformats.org/presentationml/2006/main">
  <p:tag name="KSO_WM_DIAGRAM_VIRTUALLY_FRAME" val="{&quot;height&quot;:209.52015748031494,&quot;left&quot;:0,&quot;top&quot;:155.58448818897637,&quot;width&quot;:96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宋体"/>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宋体"/>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Template>
  <TotalTime>0</TotalTime>
  <Words>1986</Words>
  <Application>WPS 演示</Application>
  <PresentationFormat>自定义</PresentationFormat>
  <Paragraphs>337</Paragraphs>
  <Slides>17</Slides>
  <Notes>14</Notes>
  <HiddenSlides>0</HiddenSlides>
  <MMClips>0</MMClips>
  <ScaleCrop>false</ScaleCrop>
  <HeadingPairs>
    <vt:vector size="8" baseType="variant">
      <vt:variant>
        <vt:lpstr>已用的字体</vt:lpstr>
      </vt:variant>
      <vt:variant>
        <vt:i4>21</vt:i4>
      </vt:variant>
      <vt:variant>
        <vt:lpstr>主题</vt:lpstr>
      </vt:variant>
      <vt:variant>
        <vt:i4>2</vt:i4>
      </vt:variant>
      <vt:variant>
        <vt:lpstr>嵌入 OLE 服务器</vt:lpstr>
      </vt:variant>
      <vt:variant>
        <vt:i4>2</vt:i4>
      </vt:variant>
      <vt:variant>
        <vt:lpstr>幻灯片标题</vt:lpstr>
      </vt:variant>
      <vt:variant>
        <vt:i4>17</vt:i4>
      </vt:variant>
    </vt:vector>
  </HeadingPairs>
  <TitlesOfParts>
    <vt:vector size="42" baseType="lpstr">
      <vt:lpstr>Arial</vt:lpstr>
      <vt:lpstr>宋体</vt:lpstr>
      <vt:lpstr>Wingdings</vt:lpstr>
      <vt:lpstr>微软雅黑</vt:lpstr>
      <vt:lpstr>Wingdings</vt:lpstr>
      <vt:lpstr>Arial</vt:lpstr>
      <vt:lpstr>华康俪金黑W8(P)</vt:lpstr>
      <vt:lpstr>包图简圆体</vt:lpstr>
      <vt:lpstr>阿里巴巴普惠体 Heavy</vt:lpstr>
      <vt:lpstr>阿里巴巴普惠体</vt:lpstr>
      <vt:lpstr>阿里巴巴普惠体 Medium</vt:lpstr>
      <vt:lpstr>Bahnschrift SemiBold Condensed</vt:lpstr>
      <vt:lpstr>思源黑体 CN Heavy</vt:lpstr>
      <vt:lpstr>黑体</vt:lpstr>
      <vt:lpstr>钉钉进步体</vt:lpstr>
      <vt:lpstr>Arial Unicode MS</vt:lpstr>
      <vt:lpstr>等线</vt:lpstr>
      <vt:lpstr>Calibri</vt:lpstr>
      <vt:lpstr>等线 Light</vt:lpstr>
      <vt:lpstr>汉仪超粗圆简</vt:lpstr>
      <vt:lpstr>方正仿宋_GB2312</vt:lpstr>
      <vt:lpstr>第一PPT，www.1ppt.com</vt:lpstr>
      <vt:lpstr>第一PPT，www.1ppt.com </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作品集</dc:title>
  <dc:creator>第一PPT</dc:creator>
  <cp:keywords>www.1ppt.com</cp:keywords>
  <dc:description>www.1ppt.com</dc:description>
  <cp:lastModifiedBy>燊燊</cp:lastModifiedBy>
  <cp:revision>239</cp:revision>
  <dcterms:created xsi:type="dcterms:W3CDTF">2022-03-04T08:16:00Z</dcterms:created>
  <dcterms:modified xsi:type="dcterms:W3CDTF">2025-10-18T12:37:08Z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F2E428F01FBB4EA5B2FE8F8A24CAAD76_13</vt:lpwstr>
  </property>
  <property fmtid="{D5CDD505-2E9C-101B-9397-08002B2CF9AE}" pid="3" name="KSOProductBuildVer">
    <vt:lpwstr>2052-12.1.0.23125</vt:lpwstr>
  </property>
</Properties>
</file>